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  <p:sldMasterId id="2147483710" r:id="rId5"/>
    <p:sldMasterId id="2147483724" r:id="rId6"/>
  </p:sldMasterIdLst>
  <p:notesMasterIdLst>
    <p:notesMasterId r:id="rId44"/>
  </p:notesMasterIdLst>
  <p:sldIdLst>
    <p:sldId id="399" r:id="rId7"/>
    <p:sldId id="290" r:id="rId8"/>
    <p:sldId id="263" r:id="rId9"/>
    <p:sldId id="264" r:id="rId10"/>
    <p:sldId id="266" r:id="rId11"/>
    <p:sldId id="291" r:id="rId12"/>
    <p:sldId id="267" r:id="rId13"/>
    <p:sldId id="380" r:id="rId14"/>
    <p:sldId id="401" r:id="rId15"/>
    <p:sldId id="402" r:id="rId16"/>
    <p:sldId id="383" r:id="rId17"/>
    <p:sldId id="384" r:id="rId18"/>
    <p:sldId id="385" r:id="rId19"/>
    <p:sldId id="375" r:id="rId20"/>
    <p:sldId id="386" r:id="rId21"/>
    <p:sldId id="391" r:id="rId22"/>
    <p:sldId id="392" r:id="rId23"/>
    <p:sldId id="393" r:id="rId24"/>
    <p:sldId id="394" r:id="rId25"/>
    <p:sldId id="387" r:id="rId26"/>
    <p:sldId id="388" r:id="rId27"/>
    <p:sldId id="376" r:id="rId28"/>
    <p:sldId id="389" r:id="rId29"/>
    <p:sldId id="404" r:id="rId30"/>
    <p:sldId id="390" r:id="rId31"/>
    <p:sldId id="297" r:id="rId32"/>
    <p:sldId id="361" r:id="rId33"/>
    <p:sldId id="377" r:id="rId34"/>
    <p:sldId id="378" r:id="rId35"/>
    <p:sldId id="395" r:id="rId36"/>
    <p:sldId id="396" r:id="rId37"/>
    <p:sldId id="397" r:id="rId38"/>
    <p:sldId id="398" r:id="rId39"/>
    <p:sldId id="405" r:id="rId40"/>
    <p:sldId id="310" r:id="rId41"/>
    <p:sldId id="298" r:id="rId42"/>
    <p:sldId id="261" r:id="rId43"/>
  </p:sldIdLst>
  <p:sldSz cx="9144000" cy="6858000" type="screen4x3"/>
  <p:notesSz cx="6858000" cy="9144000"/>
  <p:custDataLst>
    <p:tags r:id="rId4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1909E5"/>
    <a:srgbClr val="FF3399"/>
    <a:srgbClr val="FF0000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46" autoAdjust="0"/>
    <p:restoredTop sz="93979" autoAdjust="0"/>
  </p:normalViewPr>
  <p:slideViewPr>
    <p:cSldViewPr>
      <p:cViewPr varScale="1">
        <p:scale>
          <a:sx n="74" d="100"/>
          <a:sy n="74" d="100"/>
        </p:scale>
        <p:origin x="-84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theme" Target="theme/them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5/20/2020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02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72467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732360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56441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290643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45793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510877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663175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029527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620322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239670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790932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11275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8459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948714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1718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460052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20387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6851565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748449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869024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8529704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6601742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045888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329663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37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03550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46346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08763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71632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96128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74946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62053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5381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00399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50242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34075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068220"/>
      </p:ext>
    </p:extLst>
  </p:cSld>
  <p:clrMapOvr>
    <a:masterClrMapping/>
  </p:clrMapOvr>
  <p:hf hdr="0" ftr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336773"/>
      </p:ext>
    </p:extLst>
  </p:cSld>
  <p:clrMapOvr>
    <a:masterClrMapping/>
  </p:clrMapOvr>
  <p:hf hdr="0" ftr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28281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52529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18218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40038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91052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58117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87718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51697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10589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16240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42925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4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30725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702971"/>
      </p:ext>
    </p:extLst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59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E6F7F9"/>
            </a:gs>
            <a:gs pos="0">
              <a:srgbClr val="FF6699"/>
            </a:gs>
            <a:gs pos="0">
              <a:srgbClr val="FFFF00"/>
            </a:gs>
            <a:gs pos="100000">
              <a:schemeClr val="bg1"/>
            </a:gs>
            <a:gs pos="100000">
              <a:srgbClr val="DAEAF5"/>
            </a:gs>
            <a:gs pos="5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</a:defRPr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1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rgbClr val="FFFF99"/>
            </a:gs>
            <a:gs pos="8000">
              <a:srgbClr val="99CC00"/>
            </a:gs>
            <a:gs pos="75000">
              <a:srgbClr val="FFFF99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67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r>
              <a:rPr lang="en-US" smtClean="0"/>
              <a:t>23/05/2014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67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67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emf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emf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emf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emf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emf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emf"/><Relationship Id="rId5" Type="http://schemas.openxmlformats.org/officeDocument/2006/relationships/image" Target="../media/image34.emf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emf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emf"/><Relationship Id="rId4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1.xml"/><Relationship Id="rId1" Type="http://schemas.openxmlformats.org/officeDocument/2006/relationships/themeOverride" Target="../theme/themeOverride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="" xmlns:a16="http://schemas.microsoft.com/office/drawing/2014/main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4">
            <a:extLst>
              <a:ext uri="{FF2B5EF4-FFF2-40B4-BE49-F238E27FC236}">
                <a16:creationId xmlns="" xmlns:a16="http://schemas.microsoft.com/office/drawing/2014/main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50638"/>
            <a:ext cx="571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 PHƯƠNG HÀ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="" xmlns:a16="http://schemas.microsoft.com/office/drawing/2014/main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88343"/>
      </p:ext>
    </p:extLst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xmlns="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76200" y="3784600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71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. VẬT LIỆU POLIME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xmlns="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838200" y="1762426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4" name="Group 7"/>
          <p:cNvGrpSpPr>
            <a:grpSpLocks/>
          </p:cNvGrpSpPr>
          <p:nvPr/>
        </p:nvGrpSpPr>
        <p:grpSpPr bwMode="auto">
          <a:xfrm>
            <a:off x="873125" y="3362623"/>
            <a:ext cx="762000" cy="665163"/>
            <a:chOff x="3174" y="2656"/>
            <a:chExt cx="1549" cy="1351"/>
          </a:xfrm>
        </p:grpSpPr>
        <p:sp>
          <p:nvSpPr>
            <p:cNvPr id="75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1447799" y="2389489"/>
            <a:ext cx="33528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1552530" y="1804714"/>
            <a:ext cx="180027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dẻo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1017588" y="1779889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1593850" y="3367386"/>
            <a:ext cx="31305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Text Box 16"/>
          <p:cNvSpPr txBox="1">
            <a:spLocks noChangeArrowheads="1"/>
          </p:cNvSpPr>
          <p:nvPr/>
        </p:nvSpPr>
        <p:spPr bwMode="gray">
          <a:xfrm>
            <a:off x="1052513" y="3380086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xmlns="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1523999" y="4014098"/>
            <a:ext cx="32766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3" name="Group 7">
            <a:extLst>
              <a:ext uri="{FF2B5EF4-FFF2-40B4-BE49-F238E27FC236}">
                <a16:creationId xmlns:a16="http://schemas.microsoft.com/office/drawing/2014/main" xmlns="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4973637"/>
            <a:ext cx="762000" cy="665163"/>
            <a:chOff x="3174" y="2656"/>
            <a:chExt cx="1549" cy="1351"/>
          </a:xfrm>
          <a:solidFill>
            <a:schemeClr val="accent6">
              <a:lumMod val="75000"/>
            </a:schemeClr>
          </a:solidFill>
        </p:grpSpPr>
        <p:sp>
          <p:nvSpPr>
            <p:cNvPr id="51" name="AutoShape 8">
              <a:extLst>
                <a:ext uri="{FF2B5EF4-FFF2-40B4-BE49-F238E27FC236}">
                  <a16:creationId xmlns:a16="http://schemas.microsoft.com/office/drawing/2014/main" xmlns="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AutoShape 9">
              <a:extLst>
                <a:ext uri="{FF2B5EF4-FFF2-40B4-BE49-F238E27FC236}">
                  <a16:creationId xmlns:a16="http://schemas.microsoft.com/office/drawing/2014/main" xmlns="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AutoShape 10">
              <a:extLst>
                <a:ext uri="{FF2B5EF4-FFF2-40B4-BE49-F238E27FC236}">
                  <a16:creationId xmlns:a16="http://schemas.microsoft.com/office/drawing/2014/main" xmlns="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0" name="Text Box 15">
            <a:extLst>
              <a:ext uri="{FF2B5EF4-FFF2-40B4-BE49-F238E27FC236}">
                <a16:creationId xmlns:a16="http://schemas.microsoft.com/office/drawing/2014/main" xmlns="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1691" y="4978400"/>
            <a:ext cx="299031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Cao su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 Box 16">
            <a:extLst>
              <a:ext uri="{FF2B5EF4-FFF2-40B4-BE49-F238E27FC236}">
                <a16:creationId xmlns:a16="http://schemas.microsoft.com/office/drawing/2014/main" xmlns="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9897" y="4991100"/>
            <a:ext cx="3898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Line 11">
            <a:extLst>
              <a:ext uri="{FF2B5EF4-FFF2-40B4-BE49-F238E27FC236}">
                <a16:creationId xmlns:a16="http://schemas.microsoft.com/office/drawing/2014/main" xmlns="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1523999" y="5595223"/>
            <a:ext cx="32766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037510"/>
            <a:ext cx="8610600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được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khái niệm, điều chế và ứng dụng của chất dẻo, vật liệu compozit, tơ tổng hợp và tơ nhân tạo, cao su thiên nhiên và cao su tổng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Phân loại được chất dẻo, vật liệu compozit, tơ tổng hợp và tơ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xmlns="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84930"/>
            <a:ext cx="8610600" cy="350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 các phương trình hoá học cụ thể điều chế một số chất dẻo, tơ, cao su.</a:t>
            </a:r>
          </a:p>
          <a:p>
            <a:pPr eaLnBrk="0" hangingPunct="0"/>
            <a:endParaRPr lang="en-US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được bài tập có nội dung liên quan đến vật liệu polime.</a:t>
            </a: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dẻo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447800"/>
            <a:ext cx="87357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 Khái niệm về chất dẻo và vật liệu </a:t>
            </a:r>
            <a:r>
              <a:rPr lang="pt-B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compozit</a:t>
            </a:r>
          </a:p>
          <a:p>
            <a:pPr algn="just"/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Chất dẻo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những vật liệu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biến dạng khi chịu tác dụng của nhiệt, của áp lực bên ngoài và vẫn giữ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sự biến dạng đó khi thôi tác dụng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" name="Picture 11" descr="plasti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225" y="4105269"/>
            <a:ext cx="2790984" cy="209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C:\Users\admin\Desktop\polime\PVC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28" y="4304626"/>
            <a:ext cx="2345508" cy="1861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dẻo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/>
          <p:cNvSpPr/>
          <p:nvPr/>
        </p:nvSpPr>
        <p:spPr>
          <a:xfrm>
            <a:off x="179660" y="1295400"/>
            <a:ext cx="873574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 Khái niệm về chất dẻo và vật liệu </a:t>
            </a:r>
            <a:r>
              <a:rPr lang="pt-B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compozit</a:t>
            </a:r>
          </a:p>
          <a:p>
            <a:pPr algn="just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compozit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+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nền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nhựa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dẻo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nhựa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rắn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+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poliamit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silicat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CaCO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,….),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Compozit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tính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200" y="4964103"/>
            <a:ext cx="2978196" cy="1676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57793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dẻo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447800"/>
            <a:ext cx="87357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Một số polime dùng làm chất </a:t>
            </a:r>
            <a:r>
              <a:rPr lang="pt-B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dẻo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Polietilen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(PE)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vinyl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clorua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(PVC)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metyl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metacrylat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phenol-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fomandehit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(PPF)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167985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542701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Một số polime dùng làm chất </a:t>
            </a:r>
            <a:r>
              <a:rPr lang="pt-BR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dẻo</a:t>
            </a:r>
            <a:endParaRPr lang="pt-BR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=""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/>
          <p:cNvSpPr/>
          <p:nvPr/>
        </p:nvSpPr>
        <p:spPr>
          <a:xfrm>
            <a:off x="138770" y="1473000"/>
            <a:ext cx="888814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1.2.1.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Polietilen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(PE): 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chất dẻo mềm nóng 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chảy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trên 110</a:t>
            </a:r>
            <a:r>
              <a:rPr lang="vi-VN" sz="2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C, được dùng làm màng mỏng, vật liệu điện, bình chứa, 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553" y="2514599"/>
            <a:ext cx="2990850" cy="2146995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1028700" y="4957630"/>
            <a:ext cx="7086600" cy="681170"/>
            <a:chOff x="838200" y="2667439"/>
            <a:chExt cx="7086600" cy="681170"/>
          </a:xfrm>
        </p:grpSpPr>
        <p:grpSp>
          <p:nvGrpSpPr>
            <p:cNvPr id="5" name="Group 4"/>
            <p:cNvGrpSpPr/>
            <p:nvPr/>
          </p:nvGrpSpPr>
          <p:grpSpPr>
            <a:xfrm>
              <a:off x="4316140" y="2825389"/>
              <a:ext cx="1981200" cy="523220"/>
              <a:chOff x="762000" y="3137595"/>
              <a:chExt cx="1981200" cy="523220"/>
            </a:xfrm>
          </p:grpSpPr>
          <p:sp>
            <p:nvSpPr>
              <p:cNvPr id="4" name="Left Bracket 3"/>
              <p:cNvSpPr/>
              <p:nvPr/>
            </p:nvSpPr>
            <p:spPr>
              <a:xfrm>
                <a:off x="762000" y="3137595"/>
                <a:ext cx="76200" cy="523220"/>
              </a:xfrm>
              <a:prstGeom prst="leftBracket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Left Bracket 13"/>
              <p:cNvSpPr/>
              <p:nvPr/>
            </p:nvSpPr>
            <p:spPr>
              <a:xfrm flipH="1">
                <a:off x="2667000" y="3137595"/>
                <a:ext cx="76200" cy="523220"/>
              </a:xfrm>
              <a:prstGeom prst="leftBracket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838200" y="2667439"/>
              <a:ext cx="7086600" cy="673764"/>
              <a:chOff x="838200" y="2667439"/>
              <a:chExt cx="7086600" cy="673764"/>
            </a:xfrm>
          </p:grpSpPr>
          <p:sp>
            <p:nvSpPr>
              <p:cNvPr id="3" name="TextBox 2"/>
              <p:cNvSpPr txBox="1"/>
              <p:nvPr/>
            </p:nvSpPr>
            <p:spPr>
              <a:xfrm>
                <a:off x="4191000" y="2817983"/>
                <a:ext cx="3733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CH</a:t>
                </a:r>
                <a:r>
                  <a:rPr lang="en-US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CH</a:t>
                </a:r>
                <a:r>
                  <a:rPr lang="en-US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</a:t>
                </a:r>
                <a:r>
                  <a:rPr lang="en-US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" name="TextBox 5"/>
                  <p:cNvSpPr txBox="1"/>
                  <p:nvPr/>
                </p:nvSpPr>
                <p:spPr>
                  <a:xfrm>
                    <a:off x="838200" y="2667439"/>
                    <a:ext cx="3352800" cy="66569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nCH</a:t>
                    </a:r>
                    <a:r>
                      <a:rPr lang="en-US" sz="2800" baseline="-25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</a:t>
                    </a:r>
                    <a:r>
                      <a: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= CH</a:t>
                    </a:r>
                    <a:r>
                      <a:rPr lang="en-US" sz="2800" baseline="-25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</a:t>
                    </a:r>
                    <a:r>
                      <a: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 </a:t>
                    </a:r>
                    <a14:m>
                      <m:oMath xmlns:m="http://schemas.openxmlformats.org/officeDocument/2006/math">
                        <m:groupChr>
                          <m:groupChrPr>
                            <m:chr m:val="→"/>
                            <m:vertJc m:val="bot"/>
                            <m:ctrlPr>
                              <a:rPr lang="en-US" sz="2800" i="1" smtClean="0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groupChrPr>
                          <m:e>
                            <m:r>
                              <m:rPr>
                                <m:brk m:alnAt="2"/>
                              </m:rP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  <m:r>
                              <a:rPr lang="en-US" sz="2800" b="0" i="1" baseline="3000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𝑜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,  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𝑥𝑡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,   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𝑝</m:t>
                            </m:r>
                          </m:e>
                        </m:groupChr>
                      </m:oMath>
                    </a14:m>
                    <a:endParaRPr lang="en-US" sz="28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6" name="TextBox 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38200" y="2667439"/>
                    <a:ext cx="3352800" cy="665695"/>
                  </a:xfrm>
                  <a:prstGeom prst="rect">
                    <a:avLst/>
                  </a:prstGeom>
                  <a:blipFill>
                    <a:blip r:embed="rId6"/>
                    <a:stretch>
                      <a:fillRect l="-3818" b="-25688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17868" y="4379077"/>
            <a:ext cx="3886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>
                <a:solidFill>
                  <a:srgbClr val="000000"/>
                </a:solidFill>
              </a:rPr>
              <a:t>- </a:t>
            </a:r>
            <a:r>
              <a:rPr lang="en-US" sz="2800" dirty="0" err="1">
                <a:solidFill>
                  <a:srgbClr val="000000"/>
                </a:solidFill>
              </a:rPr>
              <a:t>Phản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ứng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điều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chế</a:t>
            </a:r>
            <a:r>
              <a:rPr lang="en-US" sz="2800" dirty="0">
                <a:solidFill>
                  <a:srgbClr val="000000"/>
                </a:solidFill>
              </a:rPr>
              <a:t>:</a:t>
            </a:r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1300682" y="5672177"/>
            <a:ext cx="190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 err="1"/>
              <a:t>E</a:t>
            </a:r>
            <a:r>
              <a:rPr lang="en-US" sz="2800" dirty="0" err="1" smtClean="0"/>
              <a:t>tilen</a:t>
            </a:r>
            <a:endParaRPr lang="en-US" sz="2800" dirty="0"/>
          </a:p>
        </p:txBody>
      </p:sp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4506640" y="5672177"/>
            <a:ext cx="2667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 err="1" smtClean="0"/>
              <a:t>Polietilen</a:t>
            </a:r>
            <a:r>
              <a:rPr lang="en-US" sz="2800" dirty="0" smtClean="0"/>
              <a:t> (</a:t>
            </a:r>
            <a:r>
              <a:rPr lang="en-US" sz="2800" dirty="0"/>
              <a:t>PE)</a:t>
            </a:r>
          </a:p>
        </p:txBody>
      </p:sp>
    </p:spTree>
    <p:extLst>
      <p:ext uri="{BB962C8B-B14F-4D97-AF65-F5344CB8AC3E}">
        <p14:creationId xmlns:p14="http://schemas.microsoft.com/office/powerpoint/2010/main" val="72656797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/>
          <p:cNvSpPr/>
          <p:nvPr/>
        </p:nvSpPr>
        <p:spPr>
          <a:xfrm>
            <a:off x="179660" y="1434364"/>
            <a:ext cx="87357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1.2.2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vinyl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clorua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(PVC):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tốt,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được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mưa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b="13200"/>
          <a:stretch/>
        </p:blipFill>
        <p:spPr>
          <a:xfrm>
            <a:off x="3989070" y="2819359"/>
            <a:ext cx="2386842" cy="2071780"/>
          </a:xfrm>
          <a:prstGeom prst="rect">
            <a:avLst/>
          </a:prstGeom>
        </p:spPr>
      </p:pic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960120" y="4847530"/>
            <a:ext cx="7543800" cy="1234397"/>
            <a:chOff x="814388" y="938018"/>
            <a:chExt cx="7543800" cy="924394"/>
          </a:xfrm>
        </p:grpSpPr>
        <p:grpSp>
          <p:nvGrpSpPr>
            <p:cNvPr id="14" name="Group 16"/>
            <p:cNvGrpSpPr>
              <a:grpSpLocks/>
            </p:cNvGrpSpPr>
            <p:nvPr/>
          </p:nvGrpSpPr>
          <p:grpSpPr bwMode="auto">
            <a:xfrm>
              <a:off x="814388" y="938018"/>
              <a:ext cx="7543800" cy="924394"/>
              <a:chOff x="513" y="763"/>
              <a:chExt cx="4752" cy="776"/>
            </a:xfrm>
          </p:grpSpPr>
          <p:sp>
            <p:nvSpPr>
              <p:cNvPr id="17" name="Text Box 17"/>
              <p:cNvSpPr txBox="1">
                <a:spLocks noChangeArrowheads="1"/>
              </p:cNvSpPr>
              <p:nvPr/>
            </p:nvSpPr>
            <p:spPr bwMode="auto">
              <a:xfrm>
                <a:off x="513" y="862"/>
                <a:ext cx="4752" cy="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en-US" sz="1800" dirty="0">
                    <a:latin typeface="VNI-Times" pitchFamily="2" charset="0"/>
                    <a:sym typeface="Wingdings" panose="05000000000000000000" pitchFamily="2" charset="2"/>
                  </a:rPr>
                  <a:t> </a:t>
                </a:r>
                <a:r>
                  <a:rPr lang="en-US" altLang="en-US" sz="3200" dirty="0">
                    <a:latin typeface="VNI-Times" pitchFamily="2" charset="0"/>
                    <a:sym typeface="Wingdings" panose="05000000000000000000" pitchFamily="2" charset="2"/>
                  </a:rPr>
                  <a:t>nCH</a:t>
                </a:r>
                <a:r>
                  <a:rPr lang="en-US" altLang="en-US" sz="3200" baseline="-25000" dirty="0">
                    <a:latin typeface="VNI-Times" pitchFamily="2" charset="0"/>
                    <a:sym typeface="Wingdings" panose="05000000000000000000" pitchFamily="2" charset="2"/>
                  </a:rPr>
                  <a:t>2</a:t>
                </a:r>
                <a:r>
                  <a:rPr lang="en-US" altLang="en-US" sz="3200" dirty="0">
                    <a:latin typeface="VNI-Times" pitchFamily="2" charset="0"/>
                    <a:sym typeface="Wingdings" panose="05000000000000000000" pitchFamily="2" charset="2"/>
                  </a:rPr>
                  <a:t> = CH                  (CH</a:t>
                </a:r>
                <a:r>
                  <a:rPr lang="en-US" altLang="en-US" sz="3200" baseline="-25000" dirty="0">
                    <a:latin typeface="VNI-Times" pitchFamily="2" charset="0"/>
                    <a:sym typeface="Wingdings" panose="05000000000000000000" pitchFamily="2" charset="2"/>
                  </a:rPr>
                  <a:t>2</a:t>
                </a:r>
                <a:r>
                  <a:rPr lang="en-US" altLang="en-US" sz="3200" dirty="0">
                    <a:latin typeface="VNI-Times" pitchFamily="2" charset="0"/>
                    <a:sym typeface="Wingdings" panose="05000000000000000000" pitchFamily="2" charset="2"/>
                  </a:rPr>
                  <a:t> - CH ) </a:t>
                </a:r>
                <a:r>
                  <a:rPr lang="en-US" altLang="en-US" sz="3200" baseline="-25000" dirty="0" smtClean="0">
                    <a:latin typeface="VNI-Times" pitchFamily="2" charset="0"/>
                    <a:sym typeface="Wingdings" panose="05000000000000000000" pitchFamily="2" charset="2"/>
                  </a:rPr>
                  <a:t>n</a:t>
                </a:r>
                <a:endParaRPr lang="en-US" altLang="en-US" sz="3200" baseline="-25000" dirty="0">
                  <a:latin typeface="VNI-Times" pitchFamily="2" charset="0"/>
                  <a:sym typeface="Wingdings" panose="05000000000000000000" pitchFamily="2" charset="2"/>
                </a:endParaRPr>
              </a:p>
              <a:p>
                <a:r>
                  <a:rPr lang="en-US" altLang="en-US" sz="3200" dirty="0">
                    <a:latin typeface="VNI-Times" pitchFamily="2" charset="0"/>
                    <a:sym typeface="Wingdings" panose="05000000000000000000" pitchFamily="2" charset="2"/>
                  </a:rPr>
                  <a:t>           </a:t>
                </a:r>
                <a:r>
                  <a:rPr lang="en-US" altLang="en-US" sz="3200" dirty="0" smtClean="0">
                    <a:latin typeface="VNI-Times" pitchFamily="2" charset="0"/>
                    <a:sym typeface="Wingdings" panose="05000000000000000000" pitchFamily="2" charset="2"/>
                  </a:rPr>
                  <a:t>  Cl                                </a:t>
                </a:r>
                <a:r>
                  <a:rPr lang="en-US" altLang="en-US" sz="3200" dirty="0" err="1" smtClean="0">
                    <a:latin typeface="VNI-Times" pitchFamily="2" charset="0"/>
                    <a:sym typeface="Wingdings" panose="05000000000000000000" pitchFamily="2" charset="2"/>
                  </a:rPr>
                  <a:t>Cl</a:t>
                </a:r>
                <a:endParaRPr lang="en-US" altLang="en-US" sz="3200" dirty="0">
                  <a:latin typeface="VNI-Times" pitchFamily="2" charset="0"/>
                  <a:sym typeface="Wingdings" panose="05000000000000000000" pitchFamily="2" charset="2"/>
                </a:endParaRPr>
              </a:p>
            </p:txBody>
          </p:sp>
          <p:sp>
            <p:nvSpPr>
              <p:cNvPr id="18" name="Line 18"/>
              <p:cNvSpPr>
                <a:spLocks noChangeShapeType="1"/>
              </p:cNvSpPr>
              <p:nvPr/>
            </p:nvSpPr>
            <p:spPr bwMode="auto">
              <a:xfrm>
                <a:off x="1503" y="1125"/>
                <a:ext cx="0" cy="149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Line 19"/>
              <p:cNvSpPr>
                <a:spLocks noChangeShapeType="1"/>
              </p:cNvSpPr>
              <p:nvPr/>
            </p:nvSpPr>
            <p:spPr bwMode="auto">
              <a:xfrm>
                <a:off x="3792" y="1122"/>
                <a:ext cx="0" cy="152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Rectangle 20"/>
              <p:cNvSpPr>
                <a:spLocks noChangeArrowheads="1"/>
              </p:cNvSpPr>
              <p:nvPr/>
            </p:nvSpPr>
            <p:spPr bwMode="auto">
              <a:xfrm>
                <a:off x="1821" y="763"/>
                <a:ext cx="1200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2400" dirty="0">
                    <a:latin typeface="VNI-Times" pitchFamily="2" charset="0"/>
                  </a:rPr>
                  <a:t>t</a:t>
                </a:r>
                <a:r>
                  <a:rPr lang="en-US" altLang="en-US" sz="2400" baseline="30000" dirty="0">
                    <a:latin typeface="VNI-Times" pitchFamily="2" charset="0"/>
                  </a:rPr>
                  <a:t>0</a:t>
                </a:r>
                <a:r>
                  <a:rPr lang="en-US" altLang="en-US" sz="2400" dirty="0">
                    <a:latin typeface="VNI-Times" pitchFamily="2" charset="0"/>
                  </a:rPr>
                  <a:t>, </a:t>
                </a:r>
                <a:r>
                  <a:rPr lang="en-US" altLang="en-US" sz="2400" dirty="0" err="1" smtClean="0">
                    <a:latin typeface="VNI-Times" pitchFamily="2" charset="0"/>
                  </a:rPr>
                  <a:t>xt,p</a:t>
                </a:r>
                <a:endParaRPr lang="en-US" altLang="en-US" sz="2400" dirty="0">
                  <a:latin typeface="VNI-Times" pitchFamily="2" charset="0"/>
                </a:endParaRPr>
              </a:p>
            </p:txBody>
          </p:sp>
          <p:sp>
            <p:nvSpPr>
              <p:cNvPr id="21" name="Line 21"/>
              <p:cNvSpPr>
                <a:spLocks noChangeShapeType="1"/>
              </p:cNvSpPr>
              <p:nvPr/>
            </p:nvSpPr>
            <p:spPr bwMode="auto">
              <a:xfrm>
                <a:off x="1874" y="1083"/>
                <a:ext cx="96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" name="Line 18"/>
            <p:cNvSpPr>
              <a:spLocks noChangeShapeType="1"/>
            </p:cNvSpPr>
            <p:nvPr/>
          </p:nvSpPr>
          <p:spPr bwMode="auto">
            <a:xfrm>
              <a:off x="4604432" y="1319077"/>
              <a:ext cx="227012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Line 18"/>
            <p:cNvSpPr>
              <a:spLocks noChangeShapeType="1"/>
            </p:cNvSpPr>
            <p:nvPr/>
          </p:nvSpPr>
          <p:spPr bwMode="auto">
            <a:xfrm>
              <a:off x="6563066" y="1319077"/>
              <a:ext cx="227012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3" name="TextBox 1"/>
          <p:cNvSpPr txBox="1">
            <a:spLocks noChangeArrowheads="1"/>
          </p:cNvSpPr>
          <p:nvPr/>
        </p:nvSpPr>
        <p:spPr bwMode="auto">
          <a:xfrm>
            <a:off x="84160" y="542701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Một số polime dùng làm chất </a:t>
            </a:r>
            <a:r>
              <a:rPr lang="pt-BR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dẻo</a:t>
            </a:r>
            <a:endParaRPr lang="pt-BR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228600" y="4495800"/>
            <a:ext cx="3886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0" dirty="0">
                <a:solidFill>
                  <a:srgbClr val="000000"/>
                </a:solidFill>
              </a:rPr>
              <a:t>-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000000"/>
                </a:solidFill>
              </a:rPr>
              <a:t>Phản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ứng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điều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chế</a:t>
            </a:r>
            <a:r>
              <a:rPr lang="en-US" sz="2800" dirty="0">
                <a:solidFill>
                  <a:srgbClr val="000000"/>
                </a:solidFill>
              </a:rPr>
              <a:t>:</a:t>
            </a: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1752600" y="5943600"/>
            <a:ext cx="2590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/>
              <a:t>Vinyl </a:t>
            </a:r>
            <a:r>
              <a:rPr lang="en-US" sz="2800" dirty="0" err="1"/>
              <a:t>clorua</a:t>
            </a:r>
            <a:endParaRPr lang="en-US" sz="2800" dirty="0"/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5540062" y="5912095"/>
            <a:ext cx="3429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 err="1"/>
              <a:t>Poli</a:t>
            </a:r>
            <a:r>
              <a:rPr lang="en-US" sz="2800" dirty="0"/>
              <a:t>(vinyl </a:t>
            </a:r>
            <a:r>
              <a:rPr lang="en-US" sz="2800" dirty="0" err="1"/>
              <a:t>clorua</a:t>
            </a:r>
            <a:r>
              <a:rPr lang="en-US" sz="28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32290915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/>
          <p:cNvSpPr/>
          <p:nvPr/>
        </p:nvSpPr>
        <p:spPr>
          <a:xfrm>
            <a:off x="179660" y="1219200"/>
            <a:ext cx="87357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1.2.3.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metyl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metacrylat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tốt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thủy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plexiglas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1400" y="2706191"/>
            <a:ext cx="1599420" cy="1599420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498721" y="4156887"/>
            <a:ext cx="7991137" cy="1853474"/>
            <a:chOff x="418788" y="3137595"/>
            <a:chExt cx="7991137" cy="185347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371710" y="3361375"/>
              <a:ext cx="3038215" cy="1629694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/>
                <p:cNvSpPr txBox="1"/>
                <p:nvPr/>
              </p:nvSpPr>
              <p:spPr>
                <a:xfrm>
                  <a:off x="2893558" y="3907798"/>
                  <a:ext cx="1678442" cy="57336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groupChr>
                          <m:groupChrPr>
                            <m:chr m:val="→"/>
                            <m:vertJc m:val="bot"/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groupChrPr>
                          <m:e>
                            <m:r>
                              <m:rPr>
                                <m:brk m:alnAt="2"/>
                              </m:r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2800" b="0" i="1" baseline="30000" smtClean="0">
                                <a:latin typeface="Cambria Math" panose="02040503050406030204" pitchFamily="18" charset="0"/>
                              </a:rPr>
                              <m:t>𝑜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,  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𝑥𝑡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,  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</m:groupChr>
                      </m:oMath>
                    </m:oMathPara>
                  </a14:m>
                  <a:endPara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1" name="TextBox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93558" y="3907798"/>
                  <a:ext cx="1678442" cy="57336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8"/>
            <a:srcRect l="38817" r="40537"/>
            <a:stretch/>
          </p:blipFill>
          <p:spPr>
            <a:xfrm>
              <a:off x="418788" y="3137595"/>
              <a:ext cx="2515224" cy="1639968"/>
            </a:xfrm>
            <a:prstGeom prst="rect">
              <a:avLst/>
            </a:prstGeom>
          </p:spPr>
        </p:pic>
      </p:grp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44966" y="3848100"/>
            <a:ext cx="3886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0" dirty="0">
                <a:solidFill>
                  <a:srgbClr val="000000"/>
                </a:solidFill>
              </a:rPr>
              <a:t>-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Phản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ứng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điều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chế</a:t>
            </a:r>
            <a:r>
              <a:rPr lang="en-US" sz="2800" dirty="0">
                <a:solidFill>
                  <a:srgbClr val="000000"/>
                </a:solidFill>
              </a:rPr>
              <a:t>:</a:t>
            </a:r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838200" y="5905500"/>
            <a:ext cx="3276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 err="1"/>
              <a:t>Metyl</a:t>
            </a:r>
            <a:r>
              <a:rPr lang="en-US" sz="2400" dirty="0"/>
              <a:t> </a:t>
            </a:r>
            <a:r>
              <a:rPr lang="en-US" sz="2400" dirty="0" err="1"/>
              <a:t>metacrylat</a:t>
            </a:r>
            <a:endParaRPr lang="en-US" sz="2400" dirty="0"/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4800600" y="6010361"/>
            <a:ext cx="502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 err="1"/>
              <a:t>Poli</a:t>
            </a:r>
            <a:r>
              <a:rPr lang="en-US" sz="2400" dirty="0"/>
              <a:t>(</a:t>
            </a:r>
            <a:r>
              <a:rPr lang="en-US" sz="2400" dirty="0" err="1"/>
              <a:t>Metyl</a:t>
            </a:r>
            <a:r>
              <a:rPr lang="en-US" sz="2400" dirty="0"/>
              <a:t> </a:t>
            </a:r>
            <a:r>
              <a:rPr lang="en-US" sz="2400" dirty="0" err="1"/>
              <a:t>metacrylat</a:t>
            </a:r>
            <a:r>
              <a:rPr lang="en-US" sz="2400" dirty="0"/>
              <a:t>)</a:t>
            </a:r>
          </a:p>
        </p:txBody>
      </p:sp>
      <p:sp>
        <p:nvSpPr>
          <p:cNvPr id="21" name="TextBox 1"/>
          <p:cNvSpPr txBox="1">
            <a:spLocks noChangeArrowheads="1"/>
          </p:cNvSpPr>
          <p:nvPr/>
        </p:nvSpPr>
        <p:spPr bwMode="auto">
          <a:xfrm>
            <a:off x="84160" y="542701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Một số polime dùng làm chất </a:t>
            </a:r>
            <a:r>
              <a:rPr lang="pt-BR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dẻo</a:t>
            </a:r>
            <a:endParaRPr lang="pt-BR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25600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447800"/>
            <a:ext cx="87357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1.2.4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phenol-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fomandehit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(PPF) : 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nhựa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novolac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nhựa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rezol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nhựa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rezit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Nhựa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novolac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chất rắn, dễ nóng chảy, dễ tan trong một số dung môi hữu cơ, dùng để sản xuất bột ép, sơn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179660" y="4048780"/>
            <a:ext cx="8888140" cy="1910953"/>
            <a:chOff x="179660" y="4048780"/>
            <a:chExt cx="8888140" cy="1910953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5"/>
            <a:srcRect r="18720" b="-28419"/>
            <a:stretch/>
          </p:blipFill>
          <p:spPr>
            <a:xfrm>
              <a:off x="292384" y="4781186"/>
              <a:ext cx="8775416" cy="716756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6781800" y="5498068"/>
              <a:ext cx="200247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Nhựa</a:t>
              </a:r>
              <a:r>
                <a: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novolac</a:t>
              </a:r>
              <a:endParaRPr lang="en-US" sz="2400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660" y="4048780"/>
              <a:ext cx="577273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Sơ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đồ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phản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ứng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điều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chế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nhựa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novolac</a:t>
              </a:r>
              <a:endParaRPr lang="en-US" sz="2800" dirty="0"/>
            </a:p>
          </p:txBody>
        </p:sp>
      </p:grpSp>
      <p:sp>
        <p:nvSpPr>
          <p:cNvPr id="15" name="TextBox 1"/>
          <p:cNvSpPr txBox="1">
            <a:spLocks noChangeArrowheads="1"/>
          </p:cNvSpPr>
          <p:nvPr/>
        </p:nvSpPr>
        <p:spPr bwMode="auto">
          <a:xfrm>
            <a:off x="84160" y="542701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Một số polime dùng làm chất </a:t>
            </a:r>
            <a:r>
              <a:rPr lang="pt-BR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dẻo</a:t>
            </a:r>
            <a:endParaRPr lang="pt-BR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86364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447800"/>
            <a:ext cx="87357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2.1.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là những vật liệu polime hình sợi dài và mảnh với độ bền nhất định.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1200" y="3092797"/>
            <a:ext cx="47625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45879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32060" y="1752600"/>
            <a:ext cx="69831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2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a.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thiên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b.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hóa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2490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4130" y="1484293"/>
            <a:ext cx="87357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thiên nhiên: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bông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len, tơ tằm,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3160947"/>
            <a:ext cx="2010472" cy="1993900"/>
          </a:xfrm>
          <a:prstGeom prst="rect">
            <a:avLst/>
          </a:prstGeom>
        </p:spPr>
      </p:pic>
      <p:pic>
        <p:nvPicPr>
          <p:cNvPr id="14" name="Picture 14" descr="bongvai10090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961" y="3147707"/>
            <a:ext cx="2947762" cy="2007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3124200" y="5241370"/>
            <a:ext cx="1981200" cy="52387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Cây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bông</a:t>
            </a:r>
            <a:endParaRPr lang="en-US" b="1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 Box 15"/>
          <p:cNvSpPr txBox="1">
            <a:spLocks noChangeArrowheads="1"/>
          </p:cNvSpPr>
          <p:nvPr/>
        </p:nvSpPr>
        <p:spPr bwMode="auto">
          <a:xfrm>
            <a:off x="930993" y="5241370"/>
            <a:ext cx="1004938" cy="52387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Len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2497" y="3124200"/>
            <a:ext cx="3075428" cy="2054154"/>
          </a:xfrm>
          <a:prstGeom prst="rect">
            <a:avLst/>
          </a:prstGeom>
        </p:spPr>
      </p:pic>
      <p:sp>
        <p:nvSpPr>
          <p:cNvPr id="18" name="Text Box 15"/>
          <p:cNvSpPr txBox="1">
            <a:spLocks noChangeArrowheads="1"/>
          </p:cNvSpPr>
          <p:nvPr/>
        </p:nvSpPr>
        <p:spPr bwMode="auto">
          <a:xfrm>
            <a:off x="6109611" y="5241370"/>
            <a:ext cx="1981200" cy="523875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b="1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Tơ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tằm</a:t>
            </a:r>
            <a:endParaRPr lang="en-US" b="1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58689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4130" y="1190446"/>
            <a:ext cx="873574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hóa học: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học.</a:t>
            </a: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hóa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 chia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vi-VN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tổng </a:t>
            </a:r>
            <a:r>
              <a:rPr lang="vi-VN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035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4130" y="1190446"/>
            <a:ext cx="87357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hóa học: 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vi-VN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tổng hợp</a:t>
            </a:r>
            <a:r>
              <a:rPr lang="vi-VN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poliamit: nilon, capron.</a:t>
            </a: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vinylic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vinilon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nitron,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9000" y="3534930"/>
            <a:ext cx="1684422" cy="2286000"/>
          </a:xfrm>
          <a:prstGeom prst="rect">
            <a:avLst/>
          </a:prstGeom>
        </p:spPr>
      </p:pic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3199475" y="5868463"/>
            <a:ext cx="2143472" cy="523220"/>
          </a:xfrm>
          <a:prstGeom prst="rect">
            <a:avLst/>
          </a:prstGeom>
          <a:solidFill>
            <a:schemeClr val="bg1"/>
          </a:solidFill>
          <a:ln w="12700" cap="sq">
            <a:solidFill>
              <a:srgbClr val="0000CC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rgbClr val="0000CC"/>
                </a:solidFill>
                <a:latin typeface="Times New Roman" panose="02020603050405020304" pitchFamily="18" charset="0"/>
              </a:rPr>
              <a:t>Tơ</a:t>
            </a:r>
            <a:r>
              <a:rPr lang="en-US" altLang="en-US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 nilon-6,6</a:t>
            </a:r>
            <a:endParaRPr lang="en-US" altLang="en-US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692689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4130" y="1190446"/>
            <a:ext cx="87357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hóa học: 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pp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học.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visco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xenlulozơ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axetat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" name="Picture 6" descr="sợi Visc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3734673"/>
            <a:ext cx="2133600" cy="2043113"/>
          </a:xfrm>
          <a:prstGeom prst="rect">
            <a:avLst/>
          </a:prstGeo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19870" y="5723877"/>
            <a:ext cx="12859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4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visco</a:t>
            </a:r>
            <a:endParaRPr lang="en-US" sz="2400" b="1" dirty="0">
              <a:solidFill>
                <a:srgbClr val="1909E5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t="43374" r="16428" b="17189"/>
          <a:stretch/>
        </p:blipFill>
        <p:spPr>
          <a:xfrm>
            <a:off x="3224870" y="3734673"/>
            <a:ext cx="4776130" cy="2056527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962400" y="5723877"/>
            <a:ext cx="27799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Tơ</a:t>
            </a:r>
            <a:r>
              <a:rPr lang="en-US" sz="24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xenlulozơ axetat</a:t>
            </a:r>
            <a:endParaRPr lang="en-US" sz="2400" b="1" dirty="0">
              <a:solidFill>
                <a:srgbClr val="1909E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53041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4130" y="1295400"/>
            <a:ext cx="873574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2.3. Một số loại tơ tổng hợp thường gặp </a:t>
            </a:r>
            <a:endPara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2.3.1</a:t>
            </a:r>
            <a:r>
              <a:rPr lang="vi-VN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Tơ </a:t>
            </a:r>
            <a:r>
              <a:rPr lang="vi-VN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nilon – 6,6 (thuộc loại tơ poliamit</a:t>
            </a:r>
            <a:r>
              <a:rPr lang="vi-VN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tính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dai, mềm mại, óng mượt, ít thấm nước, giặt mau khô, kém bền với nhiệt, với axit và với kiềm.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nilon-6,6 được dùng để dệt vải may mặc, 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dệt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bít tất, bện làm dây cáp, dây dù, đan lưới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340493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04130" y="1190446"/>
            <a:ext cx="87357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2.3. Một số loại tơ tổng hợp thường gặp 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2.3.2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nitron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hay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tơ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olon) thuộc loại tơ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vinylic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nitron dai, bền với nhiệt, thường được dùng để dệt vải may quần áo ấm hoặc bện thành sợi đan áo rét.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3" name="Group 3"/>
          <p:cNvGrpSpPr>
            <a:grpSpLocks/>
          </p:cNvGrpSpPr>
          <p:nvPr/>
        </p:nvGrpSpPr>
        <p:grpSpPr bwMode="auto">
          <a:xfrm>
            <a:off x="683771" y="3502730"/>
            <a:ext cx="8077200" cy="2061791"/>
            <a:chOff x="720" y="957"/>
            <a:chExt cx="4356" cy="1052"/>
          </a:xfrm>
        </p:grpSpPr>
        <p:grpSp>
          <p:nvGrpSpPr>
            <p:cNvPr id="14" name="Group 4"/>
            <p:cNvGrpSpPr>
              <a:grpSpLocks/>
            </p:cNvGrpSpPr>
            <p:nvPr/>
          </p:nvGrpSpPr>
          <p:grpSpPr bwMode="auto">
            <a:xfrm>
              <a:off x="720" y="957"/>
              <a:ext cx="4356" cy="1052"/>
              <a:chOff x="720" y="957"/>
              <a:chExt cx="4356" cy="1052"/>
            </a:xfrm>
          </p:grpSpPr>
          <p:sp>
            <p:nvSpPr>
              <p:cNvPr id="17" name="Text Box 5"/>
              <p:cNvSpPr txBox="1">
                <a:spLocks noChangeArrowheads="1"/>
              </p:cNvSpPr>
              <p:nvPr/>
            </p:nvSpPr>
            <p:spPr bwMode="auto">
              <a:xfrm>
                <a:off x="720" y="1020"/>
                <a:ext cx="4356" cy="9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r>
                  <a:rPr lang="en-US" sz="2400" dirty="0">
                    <a:solidFill>
                      <a:srgbClr val="000099"/>
                    </a:solidFill>
                    <a:latin typeface="Arial" charset="0"/>
                  </a:rPr>
                  <a:t>nCH2 = CH                                  ( CH</a:t>
                </a:r>
                <a:r>
                  <a:rPr lang="en-US" sz="2400" baseline="-25000" dirty="0">
                    <a:solidFill>
                      <a:srgbClr val="000099"/>
                    </a:solidFill>
                    <a:latin typeface="Arial" charset="0"/>
                  </a:rPr>
                  <a:t>2</a:t>
                </a:r>
                <a:r>
                  <a:rPr lang="en-US" sz="2400" dirty="0">
                    <a:solidFill>
                      <a:srgbClr val="000099"/>
                    </a:solidFill>
                    <a:latin typeface="Arial" charset="0"/>
                  </a:rPr>
                  <a:t> - CH )</a:t>
                </a:r>
                <a:r>
                  <a:rPr lang="en-US" sz="2400" baseline="-25000" dirty="0">
                    <a:solidFill>
                      <a:srgbClr val="000099"/>
                    </a:solidFill>
                    <a:latin typeface="Arial" charset="0"/>
                  </a:rPr>
                  <a:t>n</a:t>
                </a:r>
                <a:endParaRPr lang="en-US" sz="2400" dirty="0">
                  <a:solidFill>
                    <a:srgbClr val="000099"/>
                  </a:solidFill>
                  <a:latin typeface="Arial" charset="0"/>
                </a:endParaRPr>
              </a:p>
              <a:p>
                <a:pPr eaLnBrk="1" hangingPunct="1"/>
                <a:endParaRPr lang="it-IT" sz="2400" dirty="0">
                  <a:solidFill>
                    <a:srgbClr val="000099"/>
                  </a:solidFill>
                  <a:latin typeface="Arial" charset="0"/>
                </a:endParaRPr>
              </a:p>
              <a:p>
                <a:pPr eaLnBrk="1" hangingPunct="1"/>
                <a:r>
                  <a:rPr lang="it-IT" sz="2400" dirty="0">
                    <a:solidFill>
                      <a:srgbClr val="000099"/>
                    </a:solidFill>
                    <a:latin typeface="Arial" charset="0"/>
                  </a:rPr>
                  <a:t>              CN</a:t>
                </a:r>
                <a:r>
                  <a:rPr lang="en-US" sz="2400" dirty="0">
                    <a:solidFill>
                      <a:srgbClr val="000099"/>
                    </a:solidFill>
                    <a:latin typeface="Arial" charset="0"/>
                  </a:rPr>
                  <a:t>                                             </a:t>
                </a:r>
                <a:r>
                  <a:rPr lang="en-US" sz="2400" dirty="0" smtClean="0">
                    <a:solidFill>
                      <a:srgbClr val="000099"/>
                    </a:solidFill>
                    <a:latin typeface="Arial" charset="0"/>
                  </a:rPr>
                  <a:t> </a:t>
                </a:r>
                <a:r>
                  <a:rPr lang="it-IT" sz="2400" dirty="0" smtClean="0">
                    <a:solidFill>
                      <a:srgbClr val="000099"/>
                    </a:solidFill>
                    <a:latin typeface="Arial" charset="0"/>
                  </a:rPr>
                  <a:t>CN</a:t>
                </a:r>
                <a:endParaRPr lang="it-IT" sz="2400" dirty="0">
                  <a:solidFill>
                    <a:srgbClr val="000099"/>
                  </a:solidFill>
                  <a:latin typeface="Arial" charset="0"/>
                </a:endParaRPr>
              </a:p>
              <a:p>
                <a:pPr eaLnBrk="1" hangingPunct="1"/>
                <a:r>
                  <a:rPr lang="en-US" sz="2400" b="0" dirty="0" err="1">
                    <a:solidFill>
                      <a:schemeClr val="tx1"/>
                    </a:solidFill>
                    <a:latin typeface="Arial" charset="0"/>
                  </a:rPr>
                  <a:t>Acrilonitrin</a:t>
                </a:r>
                <a:r>
                  <a:rPr lang="en-US" sz="2400" b="0" dirty="0">
                    <a:solidFill>
                      <a:schemeClr val="tx1"/>
                    </a:solidFill>
                    <a:latin typeface="Arial" charset="0"/>
                  </a:rPr>
                  <a:t>                 </a:t>
                </a:r>
                <a:r>
                  <a:rPr lang="en-US" sz="2400" b="0" dirty="0" smtClean="0">
                    <a:solidFill>
                      <a:schemeClr val="tx1"/>
                    </a:solidFill>
                    <a:latin typeface="Arial" charset="0"/>
                  </a:rPr>
                  <a:t>             </a:t>
                </a:r>
                <a:r>
                  <a:rPr lang="en-US" sz="2400" b="0" dirty="0" err="1" smtClean="0">
                    <a:solidFill>
                      <a:schemeClr val="tx1"/>
                    </a:solidFill>
                    <a:latin typeface="Arial" charset="0"/>
                  </a:rPr>
                  <a:t>poliacrilonitrin</a:t>
                </a:r>
                <a:r>
                  <a:rPr lang="en-US" sz="2400" b="0" dirty="0" smtClean="0">
                    <a:solidFill>
                      <a:schemeClr val="tx1"/>
                    </a:solidFill>
                    <a:latin typeface="Arial" charset="0"/>
                  </a:rPr>
                  <a:t> </a:t>
                </a:r>
                <a:r>
                  <a:rPr lang="en-US" sz="2400" b="0" dirty="0">
                    <a:solidFill>
                      <a:schemeClr val="tx1"/>
                    </a:solidFill>
                    <a:latin typeface="Arial" charset="0"/>
                  </a:rPr>
                  <a:t>( </a:t>
                </a:r>
                <a:r>
                  <a:rPr lang="en-US" sz="2400" b="0" dirty="0" err="1">
                    <a:solidFill>
                      <a:schemeClr val="tx1"/>
                    </a:solidFill>
                    <a:latin typeface="Arial" charset="0"/>
                  </a:rPr>
                  <a:t>tơ</a:t>
                </a:r>
                <a:r>
                  <a:rPr lang="en-US" sz="2400" b="0" dirty="0">
                    <a:solidFill>
                      <a:schemeClr val="tx1"/>
                    </a:solidFill>
                    <a:latin typeface="Arial" charset="0"/>
                  </a:rPr>
                  <a:t> </a:t>
                </a:r>
                <a:r>
                  <a:rPr lang="en-US" sz="2400" b="0" dirty="0" err="1">
                    <a:solidFill>
                      <a:schemeClr val="tx1"/>
                    </a:solidFill>
                    <a:latin typeface="Arial" charset="0"/>
                  </a:rPr>
                  <a:t>nitron</a:t>
                </a:r>
                <a:r>
                  <a:rPr lang="en-US" sz="2400" b="0" dirty="0">
                    <a:solidFill>
                      <a:schemeClr val="tx1"/>
                    </a:solidFill>
                    <a:latin typeface="Arial" charset="0"/>
                  </a:rPr>
                  <a:t>)</a:t>
                </a:r>
              </a:p>
            </p:txBody>
          </p:sp>
          <p:sp>
            <p:nvSpPr>
              <p:cNvPr id="18" name="Text Box 6"/>
              <p:cNvSpPr txBox="1">
                <a:spLocks noChangeArrowheads="1"/>
              </p:cNvSpPr>
              <p:nvPr/>
            </p:nvSpPr>
            <p:spPr bwMode="auto">
              <a:xfrm>
                <a:off x="2045" y="957"/>
                <a:ext cx="976" cy="1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rgbClr val="0000FF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1800" b="0" dirty="0">
                    <a:solidFill>
                      <a:srgbClr val="000099"/>
                    </a:solidFill>
                    <a:latin typeface="Arial" charset="0"/>
                  </a:rPr>
                  <a:t>   ROOR’,</a:t>
                </a:r>
                <a:r>
                  <a:rPr lang="en-US" sz="1800" b="0" dirty="0" err="1">
                    <a:solidFill>
                      <a:srgbClr val="000099"/>
                    </a:solidFill>
                    <a:latin typeface="Arial" charset="0"/>
                  </a:rPr>
                  <a:t>t</a:t>
                </a:r>
                <a:r>
                  <a:rPr lang="en-US" sz="1800" b="0" baseline="30000" dirty="0" err="1">
                    <a:solidFill>
                      <a:srgbClr val="000099"/>
                    </a:solidFill>
                    <a:latin typeface="Arial" charset="0"/>
                  </a:rPr>
                  <a:t>O</a:t>
                </a:r>
                <a:endParaRPr lang="en-US" sz="1800" b="0" baseline="30000" dirty="0">
                  <a:solidFill>
                    <a:srgbClr val="000099"/>
                  </a:solidFill>
                  <a:latin typeface="Arial" charset="0"/>
                </a:endParaRPr>
              </a:p>
            </p:txBody>
          </p:sp>
          <p:sp>
            <p:nvSpPr>
              <p:cNvPr id="19" name="Line 7"/>
              <p:cNvSpPr>
                <a:spLocks noChangeShapeType="1"/>
              </p:cNvSpPr>
              <p:nvPr/>
            </p:nvSpPr>
            <p:spPr bwMode="auto">
              <a:xfrm>
                <a:off x="2016" y="1164"/>
                <a:ext cx="92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2400"/>
              </a:p>
            </p:txBody>
          </p:sp>
        </p:grpSp>
        <p:sp>
          <p:nvSpPr>
            <p:cNvPr id="15" name="Line 8"/>
            <p:cNvSpPr>
              <a:spLocks noChangeShapeType="1"/>
            </p:cNvSpPr>
            <p:nvPr/>
          </p:nvSpPr>
          <p:spPr bwMode="auto">
            <a:xfrm>
              <a:off x="1483" y="1227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6" name="Line 9"/>
            <p:cNvSpPr>
              <a:spLocks noChangeShapeType="1"/>
            </p:cNvSpPr>
            <p:nvPr/>
          </p:nvSpPr>
          <p:spPr bwMode="auto">
            <a:xfrm>
              <a:off x="3803" y="1263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333719809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Cao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447800"/>
            <a:ext cx="87357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3.1. Khái niệm</a:t>
            </a: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Cao su là loại vật liệu polime có tính đàn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biến dạng khi chịu lực tác dụng bên ngoài và trở lại dạng ban đầu khi lực đó thôi tác dụng. 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5803" y="3687004"/>
            <a:ext cx="3238598" cy="1951796"/>
          </a:xfrm>
          <a:prstGeom prst="rect">
            <a:avLst/>
          </a:prstGeom>
        </p:spPr>
      </p:pic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3638587" y="5642630"/>
            <a:ext cx="1233030" cy="52322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816471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Cao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143000"/>
            <a:ext cx="87357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3.2. Phân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loại: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2 loại cao su</a:t>
            </a:r>
          </a:p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3.2.1.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Cao su thiên nhiên: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lấy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từ mủ cây cao su. Cao su thiên nhiên là polime của isopren.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6485" t="25203" r="63023" b="29366"/>
          <a:stretch/>
        </p:blipFill>
        <p:spPr>
          <a:xfrm>
            <a:off x="1676400" y="2413233"/>
            <a:ext cx="4708924" cy="13071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1354" y="3810000"/>
            <a:ext cx="8881291" cy="2443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6031230" algn="l"/>
              </a:tabLs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tính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đàn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etanol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axeton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tan được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xăng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benzen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6031230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en-US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Cl</a:t>
            </a:r>
            <a:r>
              <a:rPr lang="en-US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…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huỳnh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26661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Freeform 2"/>
          <p:cNvSpPr>
            <a:spLocks/>
          </p:cNvSpPr>
          <p:nvPr/>
        </p:nvSpPr>
        <p:spPr bwMode="auto">
          <a:xfrm>
            <a:off x="4997450" y="4044950"/>
            <a:ext cx="2927350" cy="450850"/>
          </a:xfrm>
          <a:custGeom>
            <a:avLst/>
            <a:gdLst>
              <a:gd name="T0" fmla="*/ 0 w 1254"/>
              <a:gd name="T1" fmla="*/ 2147483647 h 144"/>
              <a:gd name="T2" fmla="*/ 2147483647 w 1254"/>
              <a:gd name="T3" fmla="*/ 2147483647 h 144"/>
              <a:gd name="T4" fmla="*/ 2147483647 w 1254"/>
              <a:gd name="T5" fmla="*/ 2147483647 h 144"/>
              <a:gd name="T6" fmla="*/ 2147483647 w 1254"/>
              <a:gd name="T7" fmla="*/ 2147483647 h 144"/>
              <a:gd name="T8" fmla="*/ 2147483647 w 1254"/>
              <a:gd name="T9" fmla="*/ 2147483647 h 144"/>
              <a:gd name="T10" fmla="*/ 2147483647 w 1254"/>
              <a:gd name="T11" fmla="*/ 2147483647 h 144"/>
              <a:gd name="T12" fmla="*/ 2147483647 w 1254"/>
              <a:gd name="T13" fmla="*/ 2147483647 h 144"/>
              <a:gd name="T14" fmla="*/ 2147483647 w 1254"/>
              <a:gd name="T15" fmla="*/ 2147483647 h 144"/>
              <a:gd name="T16" fmla="*/ 2147483647 w 1254"/>
              <a:gd name="T17" fmla="*/ 2147483647 h 144"/>
              <a:gd name="T18" fmla="*/ 2147483647 w 1254"/>
              <a:gd name="T19" fmla="*/ 2147483647 h 144"/>
              <a:gd name="T20" fmla="*/ 2147483647 w 1254"/>
              <a:gd name="T21" fmla="*/ 2147483647 h 144"/>
              <a:gd name="T22" fmla="*/ 2147483647 w 1254"/>
              <a:gd name="T23" fmla="*/ 2147483647 h 144"/>
              <a:gd name="T24" fmla="*/ 2147483647 w 1254"/>
              <a:gd name="T25" fmla="*/ 2147483647 h 144"/>
              <a:gd name="T26" fmla="*/ 2147483647 w 1254"/>
              <a:gd name="T27" fmla="*/ 2147483647 h 144"/>
              <a:gd name="T28" fmla="*/ 2147483647 w 1254"/>
              <a:gd name="T29" fmla="*/ 2147483647 h 144"/>
              <a:gd name="T30" fmla="*/ 2147483647 w 1254"/>
              <a:gd name="T31" fmla="*/ 2147483647 h 144"/>
              <a:gd name="T32" fmla="*/ 2147483647 w 1254"/>
              <a:gd name="T33" fmla="*/ 2147483647 h 144"/>
              <a:gd name="T34" fmla="*/ 2147483647 w 1254"/>
              <a:gd name="T35" fmla="*/ 2147483647 h 144"/>
              <a:gd name="T36" fmla="*/ 2147483647 w 1254"/>
              <a:gd name="T37" fmla="*/ 2147483647 h 144"/>
              <a:gd name="T38" fmla="*/ 2147483647 w 1254"/>
              <a:gd name="T39" fmla="*/ 2147483647 h 14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254"/>
              <a:gd name="T61" fmla="*/ 0 h 144"/>
              <a:gd name="T62" fmla="*/ 1254 w 1254"/>
              <a:gd name="T63" fmla="*/ 144 h 14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254" h="144">
                <a:moveTo>
                  <a:pt x="0" y="106"/>
                </a:moveTo>
                <a:cubicBezTo>
                  <a:pt x="1" y="106"/>
                  <a:pt x="99" y="93"/>
                  <a:pt x="115" y="80"/>
                </a:cubicBezTo>
                <a:cubicBezTo>
                  <a:pt x="127" y="71"/>
                  <a:pt x="129" y="53"/>
                  <a:pt x="140" y="42"/>
                </a:cubicBezTo>
                <a:cubicBezTo>
                  <a:pt x="165" y="17"/>
                  <a:pt x="186" y="14"/>
                  <a:pt x="217" y="3"/>
                </a:cubicBezTo>
                <a:cubicBezTo>
                  <a:pt x="243" y="7"/>
                  <a:pt x="269" y="8"/>
                  <a:pt x="294" y="16"/>
                </a:cubicBezTo>
                <a:cubicBezTo>
                  <a:pt x="342" y="32"/>
                  <a:pt x="326" y="48"/>
                  <a:pt x="358" y="80"/>
                </a:cubicBezTo>
                <a:cubicBezTo>
                  <a:pt x="384" y="106"/>
                  <a:pt x="402" y="108"/>
                  <a:pt x="435" y="119"/>
                </a:cubicBezTo>
                <a:cubicBezTo>
                  <a:pt x="469" y="115"/>
                  <a:pt x="507" y="123"/>
                  <a:pt x="537" y="106"/>
                </a:cubicBezTo>
                <a:cubicBezTo>
                  <a:pt x="564" y="90"/>
                  <a:pt x="559" y="39"/>
                  <a:pt x="588" y="29"/>
                </a:cubicBezTo>
                <a:cubicBezTo>
                  <a:pt x="601" y="25"/>
                  <a:pt x="614" y="20"/>
                  <a:pt x="627" y="16"/>
                </a:cubicBezTo>
                <a:cubicBezTo>
                  <a:pt x="686" y="108"/>
                  <a:pt x="612" y="0"/>
                  <a:pt x="691" y="93"/>
                </a:cubicBezTo>
                <a:cubicBezTo>
                  <a:pt x="701" y="105"/>
                  <a:pt x="704" y="122"/>
                  <a:pt x="716" y="131"/>
                </a:cubicBezTo>
                <a:cubicBezTo>
                  <a:pt x="727" y="140"/>
                  <a:pt x="742" y="140"/>
                  <a:pt x="755" y="144"/>
                </a:cubicBezTo>
                <a:cubicBezTo>
                  <a:pt x="759" y="118"/>
                  <a:pt x="745" y="80"/>
                  <a:pt x="768" y="67"/>
                </a:cubicBezTo>
                <a:cubicBezTo>
                  <a:pt x="791" y="54"/>
                  <a:pt x="819" y="84"/>
                  <a:pt x="844" y="93"/>
                </a:cubicBezTo>
                <a:cubicBezTo>
                  <a:pt x="906" y="114"/>
                  <a:pt x="943" y="122"/>
                  <a:pt x="1011" y="131"/>
                </a:cubicBezTo>
                <a:cubicBezTo>
                  <a:pt x="1032" y="127"/>
                  <a:pt x="1056" y="129"/>
                  <a:pt x="1075" y="119"/>
                </a:cubicBezTo>
                <a:cubicBezTo>
                  <a:pt x="1146" y="84"/>
                  <a:pt x="1090" y="87"/>
                  <a:pt x="1126" y="42"/>
                </a:cubicBezTo>
                <a:cubicBezTo>
                  <a:pt x="1145" y="18"/>
                  <a:pt x="1177" y="12"/>
                  <a:pt x="1203" y="3"/>
                </a:cubicBezTo>
                <a:cubicBezTo>
                  <a:pt x="1234" y="52"/>
                  <a:pt x="1217" y="31"/>
                  <a:pt x="1254" y="67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5" name="Freeform 3"/>
          <p:cNvSpPr>
            <a:spLocks/>
          </p:cNvSpPr>
          <p:nvPr/>
        </p:nvSpPr>
        <p:spPr bwMode="auto">
          <a:xfrm>
            <a:off x="5767388" y="2181225"/>
            <a:ext cx="2654300" cy="261938"/>
          </a:xfrm>
          <a:custGeom>
            <a:avLst/>
            <a:gdLst>
              <a:gd name="T0" fmla="*/ 0 w 1254"/>
              <a:gd name="T1" fmla="*/ 2147483647 h 144"/>
              <a:gd name="T2" fmla="*/ 2147483647 w 1254"/>
              <a:gd name="T3" fmla="*/ 2147483647 h 144"/>
              <a:gd name="T4" fmla="*/ 2147483647 w 1254"/>
              <a:gd name="T5" fmla="*/ 2147483647 h 144"/>
              <a:gd name="T6" fmla="*/ 2147483647 w 1254"/>
              <a:gd name="T7" fmla="*/ 2147483647 h 144"/>
              <a:gd name="T8" fmla="*/ 2147483647 w 1254"/>
              <a:gd name="T9" fmla="*/ 2147483647 h 144"/>
              <a:gd name="T10" fmla="*/ 2147483647 w 1254"/>
              <a:gd name="T11" fmla="*/ 2147483647 h 144"/>
              <a:gd name="T12" fmla="*/ 2147483647 w 1254"/>
              <a:gd name="T13" fmla="*/ 2147483647 h 144"/>
              <a:gd name="T14" fmla="*/ 2147483647 w 1254"/>
              <a:gd name="T15" fmla="*/ 2147483647 h 144"/>
              <a:gd name="T16" fmla="*/ 2147483647 w 1254"/>
              <a:gd name="T17" fmla="*/ 2147483647 h 144"/>
              <a:gd name="T18" fmla="*/ 2147483647 w 1254"/>
              <a:gd name="T19" fmla="*/ 2147483647 h 144"/>
              <a:gd name="T20" fmla="*/ 2147483647 w 1254"/>
              <a:gd name="T21" fmla="*/ 2147483647 h 144"/>
              <a:gd name="T22" fmla="*/ 2147483647 w 1254"/>
              <a:gd name="T23" fmla="*/ 2147483647 h 144"/>
              <a:gd name="T24" fmla="*/ 2147483647 w 1254"/>
              <a:gd name="T25" fmla="*/ 2147483647 h 144"/>
              <a:gd name="T26" fmla="*/ 2147483647 w 1254"/>
              <a:gd name="T27" fmla="*/ 2147483647 h 144"/>
              <a:gd name="T28" fmla="*/ 2147483647 w 1254"/>
              <a:gd name="T29" fmla="*/ 2147483647 h 144"/>
              <a:gd name="T30" fmla="*/ 2147483647 w 1254"/>
              <a:gd name="T31" fmla="*/ 2147483647 h 144"/>
              <a:gd name="T32" fmla="*/ 2147483647 w 1254"/>
              <a:gd name="T33" fmla="*/ 2147483647 h 144"/>
              <a:gd name="T34" fmla="*/ 2147483647 w 1254"/>
              <a:gd name="T35" fmla="*/ 2147483647 h 144"/>
              <a:gd name="T36" fmla="*/ 2147483647 w 1254"/>
              <a:gd name="T37" fmla="*/ 2147483647 h 144"/>
              <a:gd name="T38" fmla="*/ 2147483647 w 1254"/>
              <a:gd name="T39" fmla="*/ 2147483647 h 14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254"/>
              <a:gd name="T61" fmla="*/ 0 h 144"/>
              <a:gd name="T62" fmla="*/ 1254 w 1254"/>
              <a:gd name="T63" fmla="*/ 144 h 14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254" h="144">
                <a:moveTo>
                  <a:pt x="0" y="106"/>
                </a:moveTo>
                <a:cubicBezTo>
                  <a:pt x="1" y="106"/>
                  <a:pt x="99" y="93"/>
                  <a:pt x="115" y="80"/>
                </a:cubicBezTo>
                <a:cubicBezTo>
                  <a:pt x="127" y="71"/>
                  <a:pt x="129" y="53"/>
                  <a:pt x="140" y="42"/>
                </a:cubicBezTo>
                <a:cubicBezTo>
                  <a:pt x="165" y="17"/>
                  <a:pt x="186" y="14"/>
                  <a:pt x="217" y="3"/>
                </a:cubicBezTo>
                <a:cubicBezTo>
                  <a:pt x="243" y="7"/>
                  <a:pt x="269" y="8"/>
                  <a:pt x="294" y="16"/>
                </a:cubicBezTo>
                <a:cubicBezTo>
                  <a:pt x="342" y="32"/>
                  <a:pt x="326" y="48"/>
                  <a:pt x="358" y="80"/>
                </a:cubicBezTo>
                <a:cubicBezTo>
                  <a:pt x="384" y="106"/>
                  <a:pt x="402" y="108"/>
                  <a:pt x="435" y="119"/>
                </a:cubicBezTo>
                <a:cubicBezTo>
                  <a:pt x="469" y="115"/>
                  <a:pt x="507" y="123"/>
                  <a:pt x="537" y="106"/>
                </a:cubicBezTo>
                <a:cubicBezTo>
                  <a:pt x="564" y="90"/>
                  <a:pt x="559" y="39"/>
                  <a:pt x="588" y="29"/>
                </a:cubicBezTo>
                <a:cubicBezTo>
                  <a:pt x="601" y="25"/>
                  <a:pt x="614" y="20"/>
                  <a:pt x="627" y="16"/>
                </a:cubicBezTo>
                <a:cubicBezTo>
                  <a:pt x="686" y="108"/>
                  <a:pt x="612" y="0"/>
                  <a:pt x="691" y="93"/>
                </a:cubicBezTo>
                <a:cubicBezTo>
                  <a:pt x="701" y="105"/>
                  <a:pt x="704" y="122"/>
                  <a:pt x="716" y="131"/>
                </a:cubicBezTo>
                <a:cubicBezTo>
                  <a:pt x="727" y="140"/>
                  <a:pt x="742" y="140"/>
                  <a:pt x="755" y="144"/>
                </a:cubicBezTo>
                <a:cubicBezTo>
                  <a:pt x="759" y="118"/>
                  <a:pt x="745" y="80"/>
                  <a:pt x="768" y="67"/>
                </a:cubicBezTo>
                <a:cubicBezTo>
                  <a:pt x="791" y="54"/>
                  <a:pt x="819" y="84"/>
                  <a:pt x="844" y="93"/>
                </a:cubicBezTo>
                <a:cubicBezTo>
                  <a:pt x="906" y="114"/>
                  <a:pt x="943" y="122"/>
                  <a:pt x="1011" y="131"/>
                </a:cubicBezTo>
                <a:cubicBezTo>
                  <a:pt x="1032" y="127"/>
                  <a:pt x="1056" y="129"/>
                  <a:pt x="1075" y="119"/>
                </a:cubicBezTo>
                <a:cubicBezTo>
                  <a:pt x="1146" y="84"/>
                  <a:pt x="1090" y="87"/>
                  <a:pt x="1126" y="42"/>
                </a:cubicBezTo>
                <a:cubicBezTo>
                  <a:pt x="1145" y="18"/>
                  <a:pt x="1177" y="12"/>
                  <a:pt x="1203" y="3"/>
                </a:cubicBezTo>
                <a:cubicBezTo>
                  <a:pt x="1234" y="52"/>
                  <a:pt x="1217" y="31"/>
                  <a:pt x="1254" y="67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6" name="Freeform 4"/>
          <p:cNvSpPr>
            <a:spLocks/>
          </p:cNvSpPr>
          <p:nvPr/>
        </p:nvSpPr>
        <p:spPr bwMode="auto">
          <a:xfrm>
            <a:off x="5156200" y="4451350"/>
            <a:ext cx="2884488" cy="417513"/>
          </a:xfrm>
          <a:custGeom>
            <a:avLst/>
            <a:gdLst>
              <a:gd name="T0" fmla="*/ 2147483647 w 1363"/>
              <a:gd name="T1" fmla="*/ 0 h 230"/>
              <a:gd name="T2" fmla="*/ 2147483647 w 1363"/>
              <a:gd name="T3" fmla="*/ 2147483647 h 230"/>
              <a:gd name="T4" fmla="*/ 2147483647 w 1363"/>
              <a:gd name="T5" fmla="*/ 2147483647 h 230"/>
              <a:gd name="T6" fmla="*/ 2147483647 w 1363"/>
              <a:gd name="T7" fmla="*/ 2147483647 h 230"/>
              <a:gd name="T8" fmla="*/ 2147483647 w 1363"/>
              <a:gd name="T9" fmla="*/ 2147483647 h 230"/>
              <a:gd name="T10" fmla="*/ 2147483647 w 1363"/>
              <a:gd name="T11" fmla="*/ 2147483647 h 230"/>
              <a:gd name="T12" fmla="*/ 2147483647 w 1363"/>
              <a:gd name="T13" fmla="*/ 2147483647 h 230"/>
              <a:gd name="T14" fmla="*/ 2147483647 w 1363"/>
              <a:gd name="T15" fmla="*/ 2147483647 h 230"/>
              <a:gd name="T16" fmla="*/ 2147483647 w 1363"/>
              <a:gd name="T17" fmla="*/ 2147483647 h 230"/>
              <a:gd name="T18" fmla="*/ 2147483647 w 1363"/>
              <a:gd name="T19" fmla="*/ 2147483647 h 230"/>
              <a:gd name="T20" fmla="*/ 2147483647 w 1363"/>
              <a:gd name="T21" fmla="*/ 2147483647 h 230"/>
              <a:gd name="T22" fmla="*/ 2147483647 w 1363"/>
              <a:gd name="T23" fmla="*/ 2147483647 h 230"/>
              <a:gd name="T24" fmla="*/ 2147483647 w 1363"/>
              <a:gd name="T25" fmla="*/ 2147483647 h 230"/>
              <a:gd name="T26" fmla="*/ 2147483647 w 1363"/>
              <a:gd name="T27" fmla="*/ 2147483647 h 230"/>
              <a:gd name="T28" fmla="*/ 2147483647 w 1363"/>
              <a:gd name="T29" fmla="*/ 2147483647 h 230"/>
              <a:gd name="T30" fmla="*/ 2147483647 w 1363"/>
              <a:gd name="T31" fmla="*/ 2147483647 h 230"/>
              <a:gd name="T32" fmla="*/ 2147483647 w 1363"/>
              <a:gd name="T33" fmla="*/ 2147483647 h 230"/>
              <a:gd name="T34" fmla="*/ 2147483647 w 1363"/>
              <a:gd name="T35" fmla="*/ 2147483647 h 230"/>
              <a:gd name="T36" fmla="*/ 2147483647 w 1363"/>
              <a:gd name="T37" fmla="*/ 2147483647 h 230"/>
              <a:gd name="T38" fmla="*/ 2147483647 w 1363"/>
              <a:gd name="T39" fmla="*/ 2147483647 h 230"/>
              <a:gd name="T40" fmla="*/ 2147483647 w 1363"/>
              <a:gd name="T41" fmla="*/ 2147483647 h 230"/>
              <a:gd name="T42" fmla="*/ 2147483647 w 1363"/>
              <a:gd name="T43" fmla="*/ 2147483647 h 230"/>
              <a:gd name="T44" fmla="*/ 2147483647 w 1363"/>
              <a:gd name="T45" fmla="*/ 2147483647 h 230"/>
              <a:gd name="T46" fmla="*/ 2147483647 w 1363"/>
              <a:gd name="T47" fmla="*/ 2147483647 h 230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1363"/>
              <a:gd name="T73" fmla="*/ 0 h 230"/>
              <a:gd name="T74" fmla="*/ 1363 w 1363"/>
              <a:gd name="T75" fmla="*/ 230 h 230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1363" h="230">
                <a:moveTo>
                  <a:pt x="6" y="0"/>
                </a:moveTo>
                <a:cubicBezTo>
                  <a:pt x="33" y="108"/>
                  <a:pt x="0" y="0"/>
                  <a:pt x="44" y="89"/>
                </a:cubicBezTo>
                <a:cubicBezTo>
                  <a:pt x="56" y="114"/>
                  <a:pt x="56" y="149"/>
                  <a:pt x="83" y="166"/>
                </a:cubicBezTo>
                <a:cubicBezTo>
                  <a:pt x="106" y="180"/>
                  <a:pt x="134" y="183"/>
                  <a:pt x="160" y="192"/>
                </a:cubicBezTo>
                <a:cubicBezTo>
                  <a:pt x="187" y="201"/>
                  <a:pt x="209" y="221"/>
                  <a:pt x="236" y="230"/>
                </a:cubicBezTo>
                <a:cubicBezTo>
                  <a:pt x="240" y="229"/>
                  <a:pt x="317" y="211"/>
                  <a:pt x="326" y="204"/>
                </a:cubicBezTo>
                <a:cubicBezTo>
                  <a:pt x="338" y="194"/>
                  <a:pt x="341" y="177"/>
                  <a:pt x="352" y="166"/>
                </a:cubicBezTo>
                <a:cubicBezTo>
                  <a:pt x="363" y="155"/>
                  <a:pt x="377" y="149"/>
                  <a:pt x="390" y="140"/>
                </a:cubicBezTo>
                <a:cubicBezTo>
                  <a:pt x="449" y="53"/>
                  <a:pt x="412" y="74"/>
                  <a:pt x="480" y="51"/>
                </a:cubicBezTo>
                <a:cubicBezTo>
                  <a:pt x="493" y="55"/>
                  <a:pt x="510" y="53"/>
                  <a:pt x="518" y="64"/>
                </a:cubicBezTo>
                <a:cubicBezTo>
                  <a:pt x="543" y="98"/>
                  <a:pt x="533" y="150"/>
                  <a:pt x="569" y="179"/>
                </a:cubicBezTo>
                <a:cubicBezTo>
                  <a:pt x="580" y="188"/>
                  <a:pt x="595" y="188"/>
                  <a:pt x="608" y="192"/>
                </a:cubicBezTo>
                <a:cubicBezTo>
                  <a:pt x="630" y="122"/>
                  <a:pt x="612" y="87"/>
                  <a:pt x="684" y="64"/>
                </a:cubicBezTo>
                <a:cubicBezTo>
                  <a:pt x="735" y="68"/>
                  <a:pt x="792" y="53"/>
                  <a:pt x="838" y="76"/>
                </a:cubicBezTo>
                <a:cubicBezTo>
                  <a:pt x="862" y="88"/>
                  <a:pt x="838" y="144"/>
                  <a:pt x="864" y="153"/>
                </a:cubicBezTo>
                <a:cubicBezTo>
                  <a:pt x="889" y="162"/>
                  <a:pt x="915" y="170"/>
                  <a:pt x="940" y="179"/>
                </a:cubicBezTo>
                <a:cubicBezTo>
                  <a:pt x="953" y="183"/>
                  <a:pt x="979" y="192"/>
                  <a:pt x="979" y="192"/>
                </a:cubicBezTo>
                <a:cubicBezTo>
                  <a:pt x="1000" y="188"/>
                  <a:pt x="1025" y="191"/>
                  <a:pt x="1043" y="179"/>
                </a:cubicBezTo>
                <a:cubicBezTo>
                  <a:pt x="1054" y="171"/>
                  <a:pt x="1047" y="151"/>
                  <a:pt x="1056" y="140"/>
                </a:cubicBezTo>
                <a:cubicBezTo>
                  <a:pt x="1065" y="128"/>
                  <a:pt x="1081" y="123"/>
                  <a:pt x="1094" y="115"/>
                </a:cubicBezTo>
                <a:cubicBezTo>
                  <a:pt x="1103" y="102"/>
                  <a:pt x="1104" y="76"/>
                  <a:pt x="1120" y="76"/>
                </a:cubicBezTo>
                <a:cubicBezTo>
                  <a:pt x="1155" y="76"/>
                  <a:pt x="1161" y="134"/>
                  <a:pt x="1171" y="153"/>
                </a:cubicBezTo>
                <a:cubicBezTo>
                  <a:pt x="1195" y="201"/>
                  <a:pt x="1189" y="190"/>
                  <a:pt x="1235" y="204"/>
                </a:cubicBezTo>
                <a:cubicBezTo>
                  <a:pt x="1283" y="195"/>
                  <a:pt x="1320" y="187"/>
                  <a:pt x="1363" y="166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7" name="AutoShape 5"/>
          <p:cNvSpPr>
            <a:spLocks noChangeArrowheads="1"/>
          </p:cNvSpPr>
          <p:nvPr/>
        </p:nvSpPr>
        <p:spPr bwMode="auto">
          <a:xfrm>
            <a:off x="4648200" y="2057400"/>
            <a:ext cx="4267200" cy="3313113"/>
          </a:xfrm>
          <a:prstGeom prst="cube">
            <a:avLst>
              <a:gd name="adj" fmla="val 25000"/>
            </a:avLst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8" name="Line 6"/>
          <p:cNvSpPr>
            <a:spLocks noChangeShapeType="1"/>
          </p:cNvSpPr>
          <p:nvPr/>
        </p:nvSpPr>
        <p:spPr bwMode="auto">
          <a:xfrm rot="-342009">
            <a:off x="5589588" y="2081213"/>
            <a:ext cx="0" cy="24415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9" name="Line 7"/>
          <p:cNvSpPr>
            <a:spLocks noChangeShapeType="1"/>
          </p:cNvSpPr>
          <p:nvPr/>
        </p:nvSpPr>
        <p:spPr bwMode="auto">
          <a:xfrm>
            <a:off x="5664200" y="4538663"/>
            <a:ext cx="3251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60" name="Line 8"/>
          <p:cNvSpPr>
            <a:spLocks noChangeShapeType="1"/>
          </p:cNvSpPr>
          <p:nvPr/>
        </p:nvSpPr>
        <p:spPr bwMode="auto">
          <a:xfrm flipH="1">
            <a:off x="4648200" y="4538663"/>
            <a:ext cx="1016000" cy="871537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61" name="Freeform 9"/>
          <p:cNvSpPr>
            <a:spLocks/>
          </p:cNvSpPr>
          <p:nvPr/>
        </p:nvSpPr>
        <p:spPr bwMode="auto">
          <a:xfrm>
            <a:off x="5257800" y="3055938"/>
            <a:ext cx="2654300" cy="261937"/>
          </a:xfrm>
          <a:custGeom>
            <a:avLst/>
            <a:gdLst>
              <a:gd name="T0" fmla="*/ 0 w 1254"/>
              <a:gd name="T1" fmla="*/ 2147483647 h 144"/>
              <a:gd name="T2" fmla="*/ 2147483647 w 1254"/>
              <a:gd name="T3" fmla="*/ 2147483647 h 144"/>
              <a:gd name="T4" fmla="*/ 2147483647 w 1254"/>
              <a:gd name="T5" fmla="*/ 2147483647 h 144"/>
              <a:gd name="T6" fmla="*/ 2147483647 w 1254"/>
              <a:gd name="T7" fmla="*/ 2147483647 h 144"/>
              <a:gd name="T8" fmla="*/ 2147483647 w 1254"/>
              <a:gd name="T9" fmla="*/ 2147483647 h 144"/>
              <a:gd name="T10" fmla="*/ 2147483647 w 1254"/>
              <a:gd name="T11" fmla="*/ 2147483647 h 144"/>
              <a:gd name="T12" fmla="*/ 2147483647 w 1254"/>
              <a:gd name="T13" fmla="*/ 2147483647 h 144"/>
              <a:gd name="T14" fmla="*/ 2147483647 w 1254"/>
              <a:gd name="T15" fmla="*/ 2147483647 h 144"/>
              <a:gd name="T16" fmla="*/ 2147483647 w 1254"/>
              <a:gd name="T17" fmla="*/ 2147483647 h 144"/>
              <a:gd name="T18" fmla="*/ 2147483647 w 1254"/>
              <a:gd name="T19" fmla="*/ 2147483647 h 144"/>
              <a:gd name="T20" fmla="*/ 2147483647 w 1254"/>
              <a:gd name="T21" fmla="*/ 2147483647 h 144"/>
              <a:gd name="T22" fmla="*/ 2147483647 w 1254"/>
              <a:gd name="T23" fmla="*/ 2147483647 h 144"/>
              <a:gd name="T24" fmla="*/ 2147483647 w 1254"/>
              <a:gd name="T25" fmla="*/ 2147483647 h 144"/>
              <a:gd name="T26" fmla="*/ 2147483647 w 1254"/>
              <a:gd name="T27" fmla="*/ 2147483647 h 144"/>
              <a:gd name="T28" fmla="*/ 2147483647 w 1254"/>
              <a:gd name="T29" fmla="*/ 2147483647 h 144"/>
              <a:gd name="T30" fmla="*/ 2147483647 w 1254"/>
              <a:gd name="T31" fmla="*/ 2147483647 h 144"/>
              <a:gd name="T32" fmla="*/ 2147483647 w 1254"/>
              <a:gd name="T33" fmla="*/ 2147483647 h 144"/>
              <a:gd name="T34" fmla="*/ 2147483647 w 1254"/>
              <a:gd name="T35" fmla="*/ 2147483647 h 144"/>
              <a:gd name="T36" fmla="*/ 2147483647 w 1254"/>
              <a:gd name="T37" fmla="*/ 2147483647 h 144"/>
              <a:gd name="T38" fmla="*/ 2147483647 w 1254"/>
              <a:gd name="T39" fmla="*/ 2147483647 h 14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254"/>
              <a:gd name="T61" fmla="*/ 0 h 144"/>
              <a:gd name="T62" fmla="*/ 1254 w 1254"/>
              <a:gd name="T63" fmla="*/ 144 h 14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254" h="144">
                <a:moveTo>
                  <a:pt x="0" y="106"/>
                </a:moveTo>
                <a:cubicBezTo>
                  <a:pt x="1" y="106"/>
                  <a:pt x="99" y="93"/>
                  <a:pt x="115" y="80"/>
                </a:cubicBezTo>
                <a:cubicBezTo>
                  <a:pt x="127" y="71"/>
                  <a:pt x="129" y="53"/>
                  <a:pt x="140" y="42"/>
                </a:cubicBezTo>
                <a:cubicBezTo>
                  <a:pt x="165" y="17"/>
                  <a:pt x="186" y="14"/>
                  <a:pt x="217" y="3"/>
                </a:cubicBezTo>
                <a:cubicBezTo>
                  <a:pt x="243" y="7"/>
                  <a:pt x="269" y="8"/>
                  <a:pt x="294" y="16"/>
                </a:cubicBezTo>
                <a:cubicBezTo>
                  <a:pt x="342" y="32"/>
                  <a:pt x="326" y="48"/>
                  <a:pt x="358" y="80"/>
                </a:cubicBezTo>
                <a:cubicBezTo>
                  <a:pt x="384" y="106"/>
                  <a:pt x="402" y="108"/>
                  <a:pt x="435" y="119"/>
                </a:cubicBezTo>
                <a:cubicBezTo>
                  <a:pt x="469" y="115"/>
                  <a:pt x="507" y="123"/>
                  <a:pt x="537" y="106"/>
                </a:cubicBezTo>
                <a:cubicBezTo>
                  <a:pt x="564" y="90"/>
                  <a:pt x="559" y="39"/>
                  <a:pt x="588" y="29"/>
                </a:cubicBezTo>
                <a:cubicBezTo>
                  <a:pt x="601" y="25"/>
                  <a:pt x="614" y="20"/>
                  <a:pt x="627" y="16"/>
                </a:cubicBezTo>
                <a:cubicBezTo>
                  <a:pt x="686" y="108"/>
                  <a:pt x="612" y="0"/>
                  <a:pt x="691" y="93"/>
                </a:cubicBezTo>
                <a:cubicBezTo>
                  <a:pt x="701" y="105"/>
                  <a:pt x="704" y="122"/>
                  <a:pt x="716" y="131"/>
                </a:cubicBezTo>
                <a:cubicBezTo>
                  <a:pt x="727" y="140"/>
                  <a:pt x="742" y="140"/>
                  <a:pt x="755" y="144"/>
                </a:cubicBezTo>
                <a:cubicBezTo>
                  <a:pt x="759" y="118"/>
                  <a:pt x="745" y="80"/>
                  <a:pt x="768" y="67"/>
                </a:cubicBezTo>
                <a:cubicBezTo>
                  <a:pt x="791" y="54"/>
                  <a:pt x="819" y="84"/>
                  <a:pt x="844" y="93"/>
                </a:cubicBezTo>
                <a:cubicBezTo>
                  <a:pt x="906" y="114"/>
                  <a:pt x="943" y="122"/>
                  <a:pt x="1011" y="131"/>
                </a:cubicBezTo>
                <a:cubicBezTo>
                  <a:pt x="1032" y="127"/>
                  <a:pt x="1056" y="129"/>
                  <a:pt x="1075" y="119"/>
                </a:cubicBezTo>
                <a:cubicBezTo>
                  <a:pt x="1146" y="84"/>
                  <a:pt x="1090" y="87"/>
                  <a:pt x="1126" y="42"/>
                </a:cubicBezTo>
                <a:cubicBezTo>
                  <a:pt x="1145" y="18"/>
                  <a:pt x="1177" y="12"/>
                  <a:pt x="1203" y="3"/>
                </a:cubicBezTo>
                <a:cubicBezTo>
                  <a:pt x="1234" y="52"/>
                  <a:pt x="1217" y="31"/>
                  <a:pt x="1254" y="67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62" name="Freeform 10"/>
          <p:cNvSpPr>
            <a:spLocks/>
          </p:cNvSpPr>
          <p:nvPr/>
        </p:nvSpPr>
        <p:spPr bwMode="auto">
          <a:xfrm>
            <a:off x="4953000" y="3579813"/>
            <a:ext cx="3048000" cy="306387"/>
          </a:xfrm>
          <a:custGeom>
            <a:avLst/>
            <a:gdLst>
              <a:gd name="T0" fmla="*/ 0 w 1254"/>
              <a:gd name="T1" fmla="*/ 2147483647 h 144"/>
              <a:gd name="T2" fmla="*/ 2147483647 w 1254"/>
              <a:gd name="T3" fmla="*/ 2147483647 h 144"/>
              <a:gd name="T4" fmla="*/ 2147483647 w 1254"/>
              <a:gd name="T5" fmla="*/ 2147483647 h 144"/>
              <a:gd name="T6" fmla="*/ 2147483647 w 1254"/>
              <a:gd name="T7" fmla="*/ 2147483647 h 144"/>
              <a:gd name="T8" fmla="*/ 2147483647 w 1254"/>
              <a:gd name="T9" fmla="*/ 2147483647 h 144"/>
              <a:gd name="T10" fmla="*/ 2147483647 w 1254"/>
              <a:gd name="T11" fmla="*/ 2147483647 h 144"/>
              <a:gd name="T12" fmla="*/ 2147483647 w 1254"/>
              <a:gd name="T13" fmla="*/ 2147483647 h 144"/>
              <a:gd name="T14" fmla="*/ 2147483647 w 1254"/>
              <a:gd name="T15" fmla="*/ 2147483647 h 144"/>
              <a:gd name="T16" fmla="*/ 2147483647 w 1254"/>
              <a:gd name="T17" fmla="*/ 2147483647 h 144"/>
              <a:gd name="T18" fmla="*/ 2147483647 w 1254"/>
              <a:gd name="T19" fmla="*/ 2147483647 h 144"/>
              <a:gd name="T20" fmla="*/ 2147483647 w 1254"/>
              <a:gd name="T21" fmla="*/ 2147483647 h 144"/>
              <a:gd name="T22" fmla="*/ 2147483647 w 1254"/>
              <a:gd name="T23" fmla="*/ 2147483647 h 144"/>
              <a:gd name="T24" fmla="*/ 2147483647 w 1254"/>
              <a:gd name="T25" fmla="*/ 2147483647 h 144"/>
              <a:gd name="T26" fmla="*/ 2147483647 w 1254"/>
              <a:gd name="T27" fmla="*/ 2147483647 h 144"/>
              <a:gd name="T28" fmla="*/ 2147483647 w 1254"/>
              <a:gd name="T29" fmla="*/ 2147483647 h 144"/>
              <a:gd name="T30" fmla="*/ 2147483647 w 1254"/>
              <a:gd name="T31" fmla="*/ 2147483647 h 144"/>
              <a:gd name="T32" fmla="*/ 2147483647 w 1254"/>
              <a:gd name="T33" fmla="*/ 2147483647 h 144"/>
              <a:gd name="T34" fmla="*/ 2147483647 w 1254"/>
              <a:gd name="T35" fmla="*/ 2147483647 h 144"/>
              <a:gd name="T36" fmla="*/ 2147483647 w 1254"/>
              <a:gd name="T37" fmla="*/ 2147483647 h 144"/>
              <a:gd name="T38" fmla="*/ 2147483647 w 1254"/>
              <a:gd name="T39" fmla="*/ 2147483647 h 14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254"/>
              <a:gd name="T61" fmla="*/ 0 h 144"/>
              <a:gd name="T62" fmla="*/ 1254 w 1254"/>
              <a:gd name="T63" fmla="*/ 144 h 14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254" h="144">
                <a:moveTo>
                  <a:pt x="0" y="106"/>
                </a:moveTo>
                <a:cubicBezTo>
                  <a:pt x="1" y="106"/>
                  <a:pt x="99" y="93"/>
                  <a:pt x="115" y="80"/>
                </a:cubicBezTo>
                <a:cubicBezTo>
                  <a:pt x="127" y="71"/>
                  <a:pt x="129" y="53"/>
                  <a:pt x="140" y="42"/>
                </a:cubicBezTo>
                <a:cubicBezTo>
                  <a:pt x="165" y="17"/>
                  <a:pt x="186" y="14"/>
                  <a:pt x="217" y="3"/>
                </a:cubicBezTo>
                <a:cubicBezTo>
                  <a:pt x="243" y="7"/>
                  <a:pt x="269" y="8"/>
                  <a:pt x="294" y="16"/>
                </a:cubicBezTo>
                <a:cubicBezTo>
                  <a:pt x="342" y="32"/>
                  <a:pt x="326" y="48"/>
                  <a:pt x="358" y="80"/>
                </a:cubicBezTo>
                <a:cubicBezTo>
                  <a:pt x="384" y="106"/>
                  <a:pt x="402" y="108"/>
                  <a:pt x="435" y="119"/>
                </a:cubicBezTo>
                <a:cubicBezTo>
                  <a:pt x="469" y="115"/>
                  <a:pt x="507" y="123"/>
                  <a:pt x="537" y="106"/>
                </a:cubicBezTo>
                <a:cubicBezTo>
                  <a:pt x="564" y="90"/>
                  <a:pt x="559" y="39"/>
                  <a:pt x="588" y="29"/>
                </a:cubicBezTo>
                <a:cubicBezTo>
                  <a:pt x="601" y="25"/>
                  <a:pt x="614" y="20"/>
                  <a:pt x="627" y="16"/>
                </a:cubicBezTo>
                <a:cubicBezTo>
                  <a:pt x="686" y="108"/>
                  <a:pt x="612" y="0"/>
                  <a:pt x="691" y="93"/>
                </a:cubicBezTo>
                <a:cubicBezTo>
                  <a:pt x="701" y="105"/>
                  <a:pt x="704" y="122"/>
                  <a:pt x="716" y="131"/>
                </a:cubicBezTo>
                <a:cubicBezTo>
                  <a:pt x="727" y="140"/>
                  <a:pt x="742" y="140"/>
                  <a:pt x="755" y="144"/>
                </a:cubicBezTo>
                <a:cubicBezTo>
                  <a:pt x="759" y="118"/>
                  <a:pt x="745" y="80"/>
                  <a:pt x="768" y="67"/>
                </a:cubicBezTo>
                <a:cubicBezTo>
                  <a:pt x="791" y="54"/>
                  <a:pt x="819" y="84"/>
                  <a:pt x="844" y="93"/>
                </a:cubicBezTo>
                <a:cubicBezTo>
                  <a:pt x="906" y="114"/>
                  <a:pt x="943" y="122"/>
                  <a:pt x="1011" y="131"/>
                </a:cubicBezTo>
                <a:cubicBezTo>
                  <a:pt x="1032" y="127"/>
                  <a:pt x="1056" y="129"/>
                  <a:pt x="1075" y="119"/>
                </a:cubicBezTo>
                <a:cubicBezTo>
                  <a:pt x="1146" y="84"/>
                  <a:pt x="1090" y="87"/>
                  <a:pt x="1126" y="42"/>
                </a:cubicBezTo>
                <a:cubicBezTo>
                  <a:pt x="1145" y="18"/>
                  <a:pt x="1177" y="12"/>
                  <a:pt x="1203" y="3"/>
                </a:cubicBezTo>
                <a:cubicBezTo>
                  <a:pt x="1234" y="52"/>
                  <a:pt x="1217" y="31"/>
                  <a:pt x="1254" y="67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63" name="Freeform 11"/>
          <p:cNvSpPr>
            <a:spLocks/>
          </p:cNvSpPr>
          <p:nvPr/>
        </p:nvSpPr>
        <p:spPr bwMode="auto">
          <a:xfrm>
            <a:off x="5308600" y="2400300"/>
            <a:ext cx="2844800" cy="447675"/>
          </a:xfrm>
          <a:custGeom>
            <a:avLst/>
            <a:gdLst>
              <a:gd name="T0" fmla="*/ 2147483647 w 1182"/>
              <a:gd name="T1" fmla="*/ 2147483647 h 246"/>
              <a:gd name="T2" fmla="*/ 2147483647 w 1182"/>
              <a:gd name="T3" fmla="*/ 2147483647 h 246"/>
              <a:gd name="T4" fmla="*/ 2147483647 w 1182"/>
              <a:gd name="T5" fmla="*/ 2147483647 h 246"/>
              <a:gd name="T6" fmla="*/ 2147483647 w 1182"/>
              <a:gd name="T7" fmla="*/ 2147483647 h 246"/>
              <a:gd name="T8" fmla="*/ 2147483647 w 1182"/>
              <a:gd name="T9" fmla="*/ 2147483647 h 246"/>
              <a:gd name="T10" fmla="*/ 2147483647 w 1182"/>
              <a:gd name="T11" fmla="*/ 2147483647 h 246"/>
              <a:gd name="T12" fmla="*/ 2147483647 w 1182"/>
              <a:gd name="T13" fmla="*/ 2147483647 h 246"/>
              <a:gd name="T14" fmla="*/ 2147483647 w 1182"/>
              <a:gd name="T15" fmla="*/ 2147483647 h 246"/>
              <a:gd name="T16" fmla="*/ 2147483647 w 1182"/>
              <a:gd name="T17" fmla="*/ 2147483647 h 246"/>
              <a:gd name="T18" fmla="*/ 2147483647 w 1182"/>
              <a:gd name="T19" fmla="*/ 2147483647 h 246"/>
              <a:gd name="T20" fmla="*/ 2147483647 w 1182"/>
              <a:gd name="T21" fmla="*/ 2147483647 h 246"/>
              <a:gd name="T22" fmla="*/ 2147483647 w 1182"/>
              <a:gd name="T23" fmla="*/ 2147483647 h 246"/>
              <a:gd name="T24" fmla="*/ 2147483647 w 1182"/>
              <a:gd name="T25" fmla="*/ 2147483647 h 246"/>
              <a:gd name="T26" fmla="*/ 2147483647 w 1182"/>
              <a:gd name="T27" fmla="*/ 2147483647 h 246"/>
              <a:gd name="T28" fmla="*/ 2147483647 w 1182"/>
              <a:gd name="T29" fmla="*/ 2147483647 h 24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182"/>
              <a:gd name="T46" fmla="*/ 0 h 246"/>
              <a:gd name="T47" fmla="*/ 1182 w 1182"/>
              <a:gd name="T48" fmla="*/ 246 h 24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182" h="246">
                <a:moveTo>
                  <a:pt x="120" y="28"/>
                </a:moveTo>
                <a:cubicBezTo>
                  <a:pt x="83" y="15"/>
                  <a:pt x="59" y="0"/>
                  <a:pt x="18" y="28"/>
                </a:cubicBezTo>
                <a:cubicBezTo>
                  <a:pt x="7" y="36"/>
                  <a:pt x="9" y="54"/>
                  <a:pt x="5" y="67"/>
                </a:cubicBezTo>
                <a:cubicBezTo>
                  <a:pt x="9" y="97"/>
                  <a:pt x="0" y="132"/>
                  <a:pt x="18" y="156"/>
                </a:cubicBezTo>
                <a:cubicBezTo>
                  <a:pt x="34" y="177"/>
                  <a:pt x="94" y="182"/>
                  <a:pt x="94" y="182"/>
                </a:cubicBezTo>
                <a:cubicBezTo>
                  <a:pt x="205" y="178"/>
                  <a:pt x="316" y="180"/>
                  <a:pt x="427" y="169"/>
                </a:cubicBezTo>
                <a:cubicBezTo>
                  <a:pt x="454" y="166"/>
                  <a:pt x="478" y="151"/>
                  <a:pt x="504" y="143"/>
                </a:cubicBezTo>
                <a:cubicBezTo>
                  <a:pt x="517" y="139"/>
                  <a:pt x="542" y="131"/>
                  <a:pt x="542" y="131"/>
                </a:cubicBezTo>
                <a:cubicBezTo>
                  <a:pt x="600" y="216"/>
                  <a:pt x="669" y="202"/>
                  <a:pt x="760" y="233"/>
                </a:cubicBezTo>
                <a:cubicBezTo>
                  <a:pt x="786" y="229"/>
                  <a:pt x="814" y="233"/>
                  <a:pt x="837" y="220"/>
                </a:cubicBezTo>
                <a:cubicBezTo>
                  <a:pt x="849" y="213"/>
                  <a:pt x="837" y="185"/>
                  <a:pt x="850" y="182"/>
                </a:cubicBezTo>
                <a:cubicBezTo>
                  <a:pt x="879" y="175"/>
                  <a:pt x="909" y="191"/>
                  <a:pt x="939" y="195"/>
                </a:cubicBezTo>
                <a:cubicBezTo>
                  <a:pt x="985" y="209"/>
                  <a:pt x="1024" y="224"/>
                  <a:pt x="1067" y="246"/>
                </a:cubicBezTo>
                <a:cubicBezTo>
                  <a:pt x="1102" y="239"/>
                  <a:pt x="1145" y="239"/>
                  <a:pt x="1170" y="207"/>
                </a:cubicBezTo>
                <a:cubicBezTo>
                  <a:pt x="1178" y="197"/>
                  <a:pt x="1182" y="169"/>
                  <a:pt x="1182" y="169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64" name="Freeform 12"/>
          <p:cNvSpPr>
            <a:spLocks/>
          </p:cNvSpPr>
          <p:nvPr/>
        </p:nvSpPr>
        <p:spPr bwMode="auto">
          <a:xfrm>
            <a:off x="5346700" y="5029200"/>
            <a:ext cx="2654300" cy="258763"/>
          </a:xfrm>
          <a:custGeom>
            <a:avLst/>
            <a:gdLst>
              <a:gd name="T0" fmla="*/ 0 w 1113"/>
              <a:gd name="T1" fmla="*/ 2147483647 h 82"/>
              <a:gd name="T2" fmla="*/ 2147483647 w 1113"/>
              <a:gd name="T3" fmla="*/ 2147483647 h 82"/>
              <a:gd name="T4" fmla="*/ 2147483647 w 1113"/>
              <a:gd name="T5" fmla="*/ 2147483647 h 82"/>
              <a:gd name="T6" fmla="*/ 2147483647 w 1113"/>
              <a:gd name="T7" fmla="*/ 2147483647 h 82"/>
              <a:gd name="T8" fmla="*/ 2147483647 w 1113"/>
              <a:gd name="T9" fmla="*/ 2147483647 h 82"/>
              <a:gd name="T10" fmla="*/ 2147483647 w 1113"/>
              <a:gd name="T11" fmla="*/ 2147483647 h 82"/>
              <a:gd name="T12" fmla="*/ 2147483647 w 1113"/>
              <a:gd name="T13" fmla="*/ 2147483647 h 82"/>
              <a:gd name="T14" fmla="*/ 2147483647 w 1113"/>
              <a:gd name="T15" fmla="*/ 2147483647 h 82"/>
              <a:gd name="T16" fmla="*/ 2147483647 w 1113"/>
              <a:gd name="T17" fmla="*/ 2147483647 h 82"/>
              <a:gd name="T18" fmla="*/ 2147483647 w 1113"/>
              <a:gd name="T19" fmla="*/ 2147483647 h 82"/>
              <a:gd name="T20" fmla="*/ 2147483647 w 1113"/>
              <a:gd name="T21" fmla="*/ 2147483647 h 8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113"/>
              <a:gd name="T34" fmla="*/ 0 h 82"/>
              <a:gd name="T35" fmla="*/ 1113 w 1113"/>
              <a:gd name="T36" fmla="*/ 82 h 8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113" h="82">
                <a:moveTo>
                  <a:pt x="0" y="18"/>
                </a:moveTo>
                <a:cubicBezTo>
                  <a:pt x="71" y="0"/>
                  <a:pt x="135" y="7"/>
                  <a:pt x="204" y="31"/>
                </a:cubicBezTo>
                <a:cubicBezTo>
                  <a:pt x="243" y="27"/>
                  <a:pt x="282" y="24"/>
                  <a:pt x="320" y="18"/>
                </a:cubicBezTo>
                <a:cubicBezTo>
                  <a:pt x="333" y="16"/>
                  <a:pt x="345" y="5"/>
                  <a:pt x="358" y="5"/>
                </a:cubicBezTo>
                <a:cubicBezTo>
                  <a:pt x="396" y="5"/>
                  <a:pt x="437" y="44"/>
                  <a:pt x="473" y="56"/>
                </a:cubicBezTo>
                <a:cubicBezTo>
                  <a:pt x="554" y="42"/>
                  <a:pt x="539" y="35"/>
                  <a:pt x="614" y="56"/>
                </a:cubicBezTo>
                <a:cubicBezTo>
                  <a:pt x="640" y="63"/>
                  <a:pt x="691" y="82"/>
                  <a:pt x="691" y="82"/>
                </a:cubicBezTo>
                <a:cubicBezTo>
                  <a:pt x="742" y="72"/>
                  <a:pt x="794" y="68"/>
                  <a:pt x="844" y="56"/>
                </a:cubicBezTo>
                <a:cubicBezTo>
                  <a:pt x="870" y="50"/>
                  <a:pt x="921" y="31"/>
                  <a:pt x="921" y="31"/>
                </a:cubicBezTo>
                <a:cubicBezTo>
                  <a:pt x="976" y="48"/>
                  <a:pt x="1026" y="66"/>
                  <a:pt x="1088" y="56"/>
                </a:cubicBezTo>
                <a:cubicBezTo>
                  <a:pt x="1103" y="54"/>
                  <a:pt x="1113" y="18"/>
                  <a:pt x="1113" y="18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6591300" y="3359150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26" name="Line 14"/>
          <p:cNvSpPr>
            <a:spLocks noChangeShapeType="1"/>
          </p:cNvSpPr>
          <p:nvPr/>
        </p:nvSpPr>
        <p:spPr bwMode="auto">
          <a:xfrm>
            <a:off x="5334000" y="3657600"/>
            <a:ext cx="209550" cy="1127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27" name="Line 15"/>
          <p:cNvSpPr>
            <a:spLocks noChangeShapeType="1"/>
          </p:cNvSpPr>
          <p:nvPr/>
        </p:nvSpPr>
        <p:spPr bwMode="auto">
          <a:xfrm>
            <a:off x="5627688" y="3857625"/>
            <a:ext cx="20955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28" name="Line 16"/>
          <p:cNvSpPr>
            <a:spLocks noChangeShapeType="1"/>
          </p:cNvSpPr>
          <p:nvPr/>
        </p:nvSpPr>
        <p:spPr bwMode="auto">
          <a:xfrm rot="-398568">
            <a:off x="5965825" y="4057650"/>
            <a:ext cx="311150" cy="196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29" name="Line 17"/>
          <p:cNvSpPr>
            <a:spLocks noChangeShapeType="1"/>
          </p:cNvSpPr>
          <p:nvPr/>
        </p:nvSpPr>
        <p:spPr bwMode="auto">
          <a:xfrm rot="-385724">
            <a:off x="5784850" y="4540250"/>
            <a:ext cx="192088" cy="187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0" name="Line 18"/>
          <p:cNvSpPr>
            <a:spLocks noChangeShapeType="1"/>
          </p:cNvSpPr>
          <p:nvPr/>
        </p:nvSpPr>
        <p:spPr bwMode="auto">
          <a:xfrm rot="565923">
            <a:off x="5475288" y="4359275"/>
            <a:ext cx="211137" cy="1254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1" name="Line 19"/>
          <p:cNvSpPr>
            <a:spLocks noChangeShapeType="1"/>
          </p:cNvSpPr>
          <p:nvPr/>
        </p:nvSpPr>
        <p:spPr bwMode="auto">
          <a:xfrm rot="-987538">
            <a:off x="5340350" y="4200525"/>
            <a:ext cx="84138" cy="10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2" name="Line 20"/>
          <p:cNvSpPr>
            <a:spLocks noChangeShapeType="1"/>
          </p:cNvSpPr>
          <p:nvPr/>
        </p:nvSpPr>
        <p:spPr bwMode="auto">
          <a:xfrm>
            <a:off x="7078663" y="5068888"/>
            <a:ext cx="157162" cy="155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3" name="Line 21"/>
          <p:cNvSpPr>
            <a:spLocks noChangeShapeType="1"/>
          </p:cNvSpPr>
          <p:nvPr/>
        </p:nvSpPr>
        <p:spPr bwMode="auto">
          <a:xfrm rot="427501">
            <a:off x="6816725" y="4851400"/>
            <a:ext cx="20955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4" name="Line 22"/>
          <p:cNvSpPr>
            <a:spLocks noChangeShapeType="1"/>
          </p:cNvSpPr>
          <p:nvPr/>
        </p:nvSpPr>
        <p:spPr bwMode="auto">
          <a:xfrm>
            <a:off x="6537325" y="4603750"/>
            <a:ext cx="209550" cy="185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5" name="Line 23"/>
          <p:cNvSpPr>
            <a:spLocks noChangeShapeType="1"/>
          </p:cNvSpPr>
          <p:nvPr/>
        </p:nvSpPr>
        <p:spPr bwMode="auto">
          <a:xfrm>
            <a:off x="6746875" y="2616200"/>
            <a:ext cx="279400" cy="185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6" name="Line 24"/>
          <p:cNvSpPr>
            <a:spLocks noChangeShapeType="1"/>
          </p:cNvSpPr>
          <p:nvPr/>
        </p:nvSpPr>
        <p:spPr bwMode="auto">
          <a:xfrm>
            <a:off x="6397625" y="2430463"/>
            <a:ext cx="27940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7" name="Line 25"/>
          <p:cNvSpPr>
            <a:spLocks noChangeShapeType="1"/>
          </p:cNvSpPr>
          <p:nvPr/>
        </p:nvSpPr>
        <p:spPr bwMode="auto">
          <a:xfrm>
            <a:off x="6116638" y="2243138"/>
            <a:ext cx="211137" cy="125412"/>
          </a:xfrm>
          <a:prstGeom prst="line">
            <a:avLst/>
          </a:prstGeom>
          <a:noFill/>
          <a:ln w="9525">
            <a:solidFill>
              <a:srgbClr val="1C1C1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8" name="Line 26"/>
          <p:cNvSpPr>
            <a:spLocks noChangeShapeType="1"/>
          </p:cNvSpPr>
          <p:nvPr/>
        </p:nvSpPr>
        <p:spPr bwMode="auto">
          <a:xfrm flipH="1">
            <a:off x="6169025" y="3138488"/>
            <a:ext cx="6985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39" name="Line 27"/>
          <p:cNvSpPr>
            <a:spLocks noChangeShapeType="1"/>
          </p:cNvSpPr>
          <p:nvPr/>
        </p:nvSpPr>
        <p:spPr bwMode="auto">
          <a:xfrm flipH="1">
            <a:off x="6315075" y="2895600"/>
            <a:ext cx="6985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40" name="Line 28"/>
          <p:cNvSpPr>
            <a:spLocks noChangeShapeType="1"/>
          </p:cNvSpPr>
          <p:nvPr/>
        </p:nvSpPr>
        <p:spPr bwMode="auto">
          <a:xfrm rot="20226567" flipH="1">
            <a:off x="6432550" y="2703513"/>
            <a:ext cx="69850" cy="61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9181" name="Group 29"/>
          <p:cNvGrpSpPr>
            <a:grpSpLocks/>
          </p:cNvGrpSpPr>
          <p:nvPr/>
        </p:nvGrpSpPr>
        <p:grpSpPr bwMode="auto">
          <a:xfrm>
            <a:off x="209550" y="2667000"/>
            <a:ext cx="2895600" cy="2667000"/>
            <a:chOff x="0" y="1680"/>
            <a:chExt cx="1824" cy="1680"/>
          </a:xfrm>
        </p:grpSpPr>
        <p:sp>
          <p:nvSpPr>
            <p:cNvPr id="49210" name="Freeform 30"/>
            <p:cNvSpPr>
              <a:spLocks/>
            </p:cNvSpPr>
            <p:nvPr/>
          </p:nvSpPr>
          <p:spPr bwMode="auto">
            <a:xfrm>
              <a:off x="150" y="2676"/>
              <a:ext cx="1134" cy="130"/>
            </a:xfrm>
            <a:custGeom>
              <a:avLst/>
              <a:gdLst>
                <a:gd name="T0" fmla="*/ 0 w 1254"/>
                <a:gd name="T1" fmla="*/ 28 h 144"/>
                <a:gd name="T2" fmla="*/ 32 w 1254"/>
                <a:gd name="T3" fmla="*/ 21 h 144"/>
                <a:gd name="T4" fmla="*/ 39 w 1254"/>
                <a:gd name="T5" fmla="*/ 12 h 144"/>
                <a:gd name="T6" fmla="*/ 59 w 1254"/>
                <a:gd name="T7" fmla="*/ 3 h 144"/>
                <a:gd name="T8" fmla="*/ 80 w 1254"/>
                <a:gd name="T9" fmla="*/ 5 h 144"/>
                <a:gd name="T10" fmla="*/ 97 w 1254"/>
                <a:gd name="T11" fmla="*/ 21 h 144"/>
                <a:gd name="T12" fmla="*/ 117 w 1254"/>
                <a:gd name="T13" fmla="*/ 31 h 144"/>
                <a:gd name="T14" fmla="*/ 146 w 1254"/>
                <a:gd name="T15" fmla="*/ 28 h 144"/>
                <a:gd name="T16" fmla="*/ 158 w 1254"/>
                <a:gd name="T17" fmla="*/ 8 h 144"/>
                <a:gd name="T18" fmla="*/ 170 w 1254"/>
                <a:gd name="T19" fmla="*/ 5 h 144"/>
                <a:gd name="T20" fmla="*/ 186 w 1254"/>
                <a:gd name="T21" fmla="*/ 25 h 144"/>
                <a:gd name="T22" fmla="*/ 193 w 1254"/>
                <a:gd name="T23" fmla="*/ 34 h 144"/>
                <a:gd name="T24" fmla="*/ 204 w 1254"/>
                <a:gd name="T25" fmla="*/ 38 h 144"/>
                <a:gd name="T26" fmla="*/ 209 w 1254"/>
                <a:gd name="T27" fmla="*/ 18 h 144"/>
                <a:gd name="T28" fmla="*/ 228 w 1254"/>
                <a:gd name="T29" fmla="*/ 25 h 144"/>
                <a:gd name="T30" fmla="*/ 274 w 1254"/>
                <a:gd name="T31" fmla="*/ 34 h 144"/>
                <a:gd name="T32" fmla="*/ 290 w 1254"/>
                <a:gd name="T33" fmla="*/ 31 h 144"/>
                <a:gd name="T34" fmla="*/ 305 w 1254"/>
                <a:gd name="T35" fmla="*/ 12 h 144"/>
                <a:gd name="T36" fmla="*/ 326 w 1254"/>
                <a:gd name="T37" fmla="*/ 3 h 144"/>
                <a:gd name="T38" fmla="*/ 338 w 1254"/>
                <a:gd name="T39" fmla="*/ 18 h 14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54"/>
                <a:gd name="T61" fmla="*/ 0 h 144"/>
                <a:gd name="T62" fmla="*/ 1254 w 1254"/>
                <a:gd name="T63" fmla="*/ 144 h 14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54" h="144">
                  <a:moveTo>
                    <a:pt x="0" y="106"/>
                  </a:moveTo>
                  <a:cubicBezTo>
                    <a:pt x="1" y="106"/>
                    <a:pt x="99" y="93"/>
                    <a:pt x="115" y="80"/>
                  </a:cubicBezTo>
                  <a:cubicBezTo>
                    <a:pt x="127" y="71"/>
                    <a:pt x="129" y="53"/>
                    <a:pt x="140" y="42"/>
                  </a:cubicBezTo>
                  <a:cubicBezTo>
                    <a:pt x="165" y="17"/>
                    <a:pt x="186" y="14"/>
                    <a:pt x="217" y="3"/>
                  </a:cubicBezTo>
                  <a:cubicBezTo>
                    <a:pt x="243" y="7"/>
                    <a:pt x="269" y="8"/>
                    <a:pt x="294" y="16"/>
                  </a:cubicBezTo>
                  <a:cubicBezTo>
                    <a:pt x="342" y="32"/>
                    <a:pt x="326" y="48"/>
                    <a:pt x="358" y="80"/>
                  </a:cubicBezTo>
                  <a:cubicBezTo>
                    <a:pt x="384" y="106"/>
                    <a:pt x="402" y="108"/>
                    <a:pt x="435" y="119"/>
                  </a:cubicBezTo>
                  <a:cubicBezTo>
                    <a:pt x="469" y="115"/>
                    <a:pt x="507" y="123"/>
                    <a:pt x="537" y="106"/>
                  </a:cubicBezTo>
                  <a:cubicBezTo>
                    <a:pt x="564" y="90"/>
                    <a:pt x="559" y="39"/>
                    <a:pt x="588" y="29"/>
                  </a:cubicBezTo>
                  <a:cubicBezTo>
                    <a:pt x="601" y="25"/>
                    <a:pt x="614" y="20"/>
                    <a:pt x="627" y="16"/>
                  </a:cubicBezTo>
                  <a:cubicBezTo>
                    <a:pt x="686" y="108"/>
                    <a:pt x="612" y="0"/>
                    <a:pt x="691" y="93"/>
                  </a:cubicBezTo>
                  <a:cubicBezTo>
                    <a:pt x="701" y="105"/>
                    <a:pt x="704" y="122"/>
                    <a:pt x="716" y="131"/>
                  </a:cubicBezTo>
                  <a:cubicBezTo>
                    <a:pt x="727" y="140"/>
                    <a:pt x="742" y="140"/>
                    <a:pt x="755" y="144"/>
                  </a:cubicBezTo>
                  <a:cubicBezTo>
                    <a:pt x="759" y="118"/>
                    <a:pt x="745" y="80"/>
                    <a:pt x="768" y="67"/>
                  </a:cubicBezTo>
                  <a:cubicBezTo>
                    <a:pt x="791" y="54"/>
                    <a:pt x="819" y="84"/>
                    <a:pt x="844" y="93"/>
                  </a:cubicBezTo>
                  <a:cubicBezTo>
                    <a:pt x="906" y="114"/>
                    <a:pt x="943" y="122"/>
                    <a:pt x="1011" y="131"/>
                  </a:cubicBezTo>
                  <a:cubicBezTo>
                    <a:pt x="1032" y="127"/>
                    <a:pt x="1056" y="129"/>
                    <a:pt x="1075" y="119"/>
                  </a:cubicBezTo>
                  <a:cubicBezTo>
                    <a:pt x="1146" y="84"/>
                    <a:pt x="1090" y="87"/>
                    <a:pt x="1126" y="42"/>
                  </a:cubicBezTo>
                  <a:cubicBezTo>
                    <a:pt x="1145" y="18"/>
                    <a:pt x="1177" y="12"/>
                    <a:pt x="1203" y="3"/>
                  </a:cubicBezTo>
                  <a:cubicBezTo>
                    <a:pt x="1234" y="52"/>
                    <a:pt x="1217" y="31"/>
                    <a:pt x="1254" y="67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1" name="Freeform 31"/>
            <p:cNvSpPr>
              <a:spLocks/>
            </p:cNvSpPr>
            <p:nvPr/>
          </p:nvSpPr>
          <p:spPr bwMode="auto">
            <a:xfrm>
              <a:off x="478" y="1742"/>
              <a:ext cx="1135" cy="131"/>
            </a:xfrm>
            <a:custGeom>
              <a:avLst/>
              <a:gdLst>
                <a:gd name="T0" fmla="*/ 0 w 1254"/>
                <a:gd name="T1" fmla="*/ 31 h 144"/>
                <a:gd name="T2" fmla="*/ 32 w 1254"/>
                <a:gd name="T3" fmla="*/ 23 h 144"/>
                <a:gd name="T4" fmla="*/ 39 w 1254"/>
                <a:gd name="T5" fmla="*/ 13 h 144"/>
                <a:gd name="T6" fmla="*/ 60 w 1254"/>
                <a:gd name="T7" fmla="*/ 3 h 144"/>
                <a:gd name="T8" fmla="*/ 81 w 1254"/>
                <a:gd name="T9" fmla="*/ 5 h 144"/>
                <a:gd name="T10" fmla="*/ 98 w 1254"/>
                <a:gd name="T11" fmla="*/ 23 h 144"/>
                <a:gd name="T12" fmla="*/ 119 w 1254"/>
                <a:gd name="T13" fmla="*/ 34 h 144"/>
                <a:gd name="T14" fmla="*/ 147 w 1254"/>
                <a:gd name="T15" fmla="*/ 31 h 144"/>
                <a:gd name="T16" fmla="*/ 160 w 1254"/>
                <a:gd name="T17" fmla="*/ 9 h 144"/>
                <a:gd name="T18" fmla="*/ 171 w 1254"/>
                <a:gd name="T19" fmla="*/ 5 h 144"/>
                <a:gd name="T20" fmla="*/ 188 w 1254"/>
                <a:gd name="T21" fmla="*/ 27 h 144"/>
                <a:gd name="T22" fmla="*/ 196 w 1254"/>
                <a:gd name="T23" fmla="*/ 37 h 144"/>
                <a:gd name="T24" fmla="*/ 207 w 1254"/>
                <a:gd name="T25" fmla="*/ 41 h 144"/>
                <a:gd name="T26" fmla="*/ 210 w 1254"/>
                <a:gd name="T27" fmla="*/ 19 h 144"/>
                <a:gd name="T28" fmla="*/ 230 w 1254"/>
                <a:gd name="T29" fmla="*/ 27 h 144"/>
                <a:gd name="T30" fmla="*/ 277 w 1254"/>
                <a:gd name="T31" fmla="*/ 37 h 144"/>
                <a:gd name="T32" fmla="*/ 293 w 1254"/>
                <a:gd name="T33" fmla="*/ 34 h 144"/>
                <a:gd name="T34" fmla="*/ 308 w 1254"/>
                <a:gd name="T35" fmla="*/ 13 h 144"/>
                <a:gd name="T36" fmla="*/ 329 w 1254"/>
                <a:gd name="T37" fmla="*/ 3 h 144"/>
                <a:gd name="T38" fmla="*/ 343 w 1254"/>
                <a:gd name="T39" fmla="*/ 19 h 14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54"/>
                <a:gd name="T61" fmla="*/ 0 h 144"/>
                <a:gd name="T62" fmla="*/ 1254 w 1254"/>
                <a:gd name="T63" fmla="*/ 144 h 14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54" h="144">
                  <a:moveTo>
                    <a:pt x="0" y="106"/>
                  </a:moveTo>
                  <a:cubicBezTo>
                    <a:pt x="1" y="106"/>
                    <a:pt x="99" y="93"/>
                    <a:pt x="115" y="80"/>
                  </a:cubicBezTo>
                  <a:cubicBezTo>
                    <a:pt x="127" y="71"/>
                    <a:pt x="129" y="53"/>
                    <a:pt x="140" y="42"/>
                  </a:cubicBezTo>
                  <a:cubicBezTo>
                    <a:pt x="165" y="17"/>
                    <a:pt x="186" y="14"/>
                    <a:pt x="217" y="3"/>
                  </a:cubicBezTo>
                  <a:cubicBezTo>
                    <a:pt x="243" y="7"/>
                    <a:pt x="269" y="8"/>
                    <a:pt x="294" y="16"/>
                  </a:cubicBezTo>
                  <a:cubicBezTo>
                    <a:pt x="342" y="32"/>
                    <a:pt x="326" y="48"/>
                    <a:pt x="358" y="80"/>
                  </a:cubicBezTo>
                  <a:cubicBezTo>
                    <a:pt x="384" y="106"/>
                    <a:pt x="402" y="108"/>
                    <a:pt x="435" y="119"/>
                  </a:cubicBezTo>
                  <a:cubicBezTo>
                    <a:pt x="469" y="115"/>
                    <a:pt x="507" y="123"/>
                    <a:pt x="537" y="106"/>
                  </a:cubicBezTo>
                  <a:cubicBezTo>
                    <a:pt x="564" y="90"/>
                    <a:pt x="559" y="39"/>
                    <a:pt x="588" y="29"/>
                  </a:cubicBezTo>
                  <a:cubicBezTo>
                    <a:pt x="601" y="25"/>
                    <a:pt x="614" y="20"/>
                    <a:pt x="627" y="16"/>
                  </a:cubicBezTo>
                  <a:cubicBezTo>
                    <a:pt x="686" y="108"/>
                    <a:pt x="612" y="0"/>
                    <a:pt x="691" y="93"/>
                  </a:cubicBezTo>
                  <a:cubicBezTo>
                    <a:pt x="701" y="105"/>
                    <a:pt x="704" y="122"/>
                    <a:pt x="716" y="131"/>
                  </a:cubicBezTo>
                  <a:cubicBezTo>
                    <a:pt x="727" y="140"/>
                    <a:pt x="742" y="140"/>
                    <a:pt x="755" y="144"/>
                  </a:cubicBezTo>
                  <a:cubicBezTo>
                    <a:pt x="759" y="118"/>
                    <a:pt x="745" y="80"/>
                    <a:pt x="768" y="67"/>
                  </a:cubicBezTo>
                  <a:cubicBezTo>
                    <a:pt x="791" y="54"/>
                    <a:pt x="819" y="84"/>
                    <a:pt x="844" y="93"/>
                  </a:cubicBezTo>
                  <a:cubicBezTo>
                    <a:pt x="906" y="114"/>
                    <a:pt x="943" y="122"/>
                    <a:pt x="1011" y="131"/>
                  </a:cubicBezTo>
                  <a:cubicBezTo>
                    <a:pt x="1032" y="127"/>
                    <a:pt x="1056" y="129"/>
                    <a:pt x="1075" y="119"/>
                  </a:cubicBezTo>
                  <a:cubicBezTo>
                    <a:pt x="1146" y="84"/>
                    <a:pt x="1090" y="87"/>
                    <a:pt x="1126" y="42"/>
                  </a:cubicBezTo>
                  <a:cubicBezTo>
                    <a:pt x="1145" y="18"/>
                    <a:pt x="1177" y="12"/>
                    <a:pt x="1203" y="3"/>
                  </a:cubicBezTo>
                  <a:cubicBezTo>
                    <a:pt x="1234" y="52"/>
                    <a:pt x="1217" y="31"/>
                    <a:pt x="1254" y="67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2" name="Freeform 32"/>
            <p:cNvSpPr>
              <a:spLocks/>
            </p:cNvSpPr>
            <p:nvPr/>
          </p:nvSpPr>
          <p:spPr bwMode="auto">
            <a:xfrm>
              <a:off x="217" y="2880"/>
              <a:ext cx="1233" cy="209"/>
            </a:xfrm>
            <a:custGeom>
              <a:avLst/>
              <a:gdLst>
                <a:gd name="T0" fmla="*/ 5 w 1363"/>
                <a:gd name="T1" fmla="*/ 0 h 230"/>
                <a:gd name="T2" fmla="*/ 12 w 1363"/>
                <a:gd name="T3" fmla="*/ 25 h 230"/>
                <a:gd name="T4" fmla="*/ 23 w 1363"/>
                <a:gd name="T5" fmla="*/ 48 h 230"/>
                <a:gd name="T6" fmla="*/ 44 w 1363"/>
                <a:gd name="T7" fmla="*/ 55 h 230"/>
                <a:gd name="T8" fmla="*/ 64 w 1363"/>
                <a:gd name="T9" fmla="*/ 66 h 230"/>
                <a:gd name="T10" fmla="*/ 90 w 1363"/>
                <a:gd name="T11" fmla="*/ 59 h 230"/>
                <a:gd name="T12" fmla="*/ 96 w 1363"/>
                <a:gd name="T13" fmla="*/ 48 h 230"/>
                <a:gd name="T14" fmla="*/ 106 w 1363"/>
                <a:gd name="T15" fmla="*/ 41 h 230"/>
                <a:gd name="T16" fmla="*/ 129 w 1363"/>
                <a:gd name="T17" fmla="*/ 15 h 230"/>
                <a:gd name="T18" fmla="*/ 141 w 1363"/>
                <a:gd name="T19" fmla="*/ 19 h 230"/>
                <a:gd name="T20" fmla="*/ 156 w 1363"/>
                <a:gd name="T21" fmla="*/ 52 h 230"/>
                <a:gd name="T22" fmla="*/ 166 w 1363"/>
                <a:gd name="T23" fmla="*/ 55 h 230"/>
                <a:gd name="T24" fmla="*/ 185 w 1363"/>
                <a:gd name="T25" fmla="*/ 19 h 230"/>
                <a:gd name="T26" fmla="*/ 228 w 1363"/>
                <a:gd name="T27" fmla="*/ 22 h 230"/>
                <a:gd name="T28" fmla="*/ 236 w 1363"/>
                <a:gd name="T29" fmla="*/ 45 h 230"/>
                <a:gd name="T30" fmla="*/ 256 w 1363"/>
                <a:gd name="T31" fmla="*/ 52 h 230"/>
                <a:gd name="T32" fmla="*/ 266 w 1363"/>
                <a:gd name="T33" fmla="*/ 55 h 230"/>
                <a:gd name="T34" fmla="*/ 283 w 1363"/>
                <a:gd name="T35" fmla="*/ 52 h 230"/>
                <a:gd name="T36" fmla="*/ 288 w 1363"/>
                <a:gd name="T37" fmla="*/ 41 h 230"/>
                <a:gd name="T38" fmla="*/ 299 w 1363"/>
                <a:gd name="T39" fmla="*/ 34 h 230"/>
                <a:gd name="T40" fmla="*/ 305 w 1363"/>
                <a:gd name="T41" fmla="*/ 22 h 230"/>
                <a:gd name="T42" fmla="*/ 318 w 1363"/>
                <a:gd name="T43" fmla="*/ 45 h 230"/>
                <a:gd name="T44" fmla="*/ 336 w 1363"/>
                <a:gd name="T45" fmla="*/ 59 h 230"/>
                <a:gd name="T46" fmla="*/ 371 w 1363"/>
                <a:gd name="T47" fmla="*/ 48 h 23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363"/>
                <a:gd name="T73" fmla="*/ 0 h 230"/>
                <a:gd name="T74" fmla="*/ 1363 w 1363"/>
                <a:gd name="T75" fmla="*/ 230 h 23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363" h="230">
                  <a:moveTo>
                    <a:pt x="6" y="0"/>
                  </a:moveTo>
                  <a:cubicBezTo>
                    <a:pt x="33" y="108"/>
                    <a:pt x="0" y="0"/>
                    <a:pt x="44" y="89"/>
                  </a:cubicBezTo>
                  <a:cubicBezTo>
                    <a:pt x="56" y="114"/>
                    <a:pt x="56" y="149"/>
                    <a:pt x="83" y="166"/>
                  </a:cubicBezTo>
                  <a:cubicBezTo>
                    <a:pt x="106" y="180"/>
                    <a:pt x="134" y="183"/>
                    <a:pt x="160" y="192"/>
                  </a:cubicBezTo>
                  <a:cubicBezTo>
                    <a:pt x="187" y="201"/>
                    <a:pt x="209" y="221"/>
                    <a:pt x="236" y="230"/>
                  </a:cubicBezTo>
                  <a:cubicBezTo>
                    <a:pt x="240" y="229"/>
                    <a:pt x="317" y="211"/>
                    <a:pt x="326" y="204"/>
                  </a:cubicBezTo>
                  <a:cubicBezTo>
                    <a:pt x="338" y="194"/>
                    <a:pt x="341" y="177"/>
                    <a:pt x="352" y="166"/>
                  </a:cubicBezTo>
                  <a:cubicBezTo>
                    <a:pt x="363" y="155"/>
                    <a:pt x="377" y="149"/>
                    <a:pt x="390" y="140"/>
                  </a:cubicBezTo>
                  <a:cubicBezTo>
                    <a:pt x="449" y="53"/>
                    <a:pt x="412" y="74"/>
                    <a:pt x="480" y="51"/>
                  </a:cubicBezTo>
                  <a:cubicBezTo>
                    <a:pt x="493" y="55"/>
                    <a:pt x="510" y="53"/>
                    <a:pt x="518" y="64"/>
                  </a:cubicBezTo>
                  <a:cubicBezTo>
                    <a:pt x="543" y="98"/>
                    <a:pt x="533" y="150"/>
                    <a:pt x="569" y="179"/>
                  </a:cubicBezTo>
                  <a:cubicBezTo>
                    <a:pt x="580" y="188"/>
                    <a:pt x="595" y="188"/>
                    <a:pt x="608" y="192"/>
                  </a:cubicBezTo>
                  <a:cubicBezTo>
                    <a:pt x="630" y="122"/>
                    <a:pt x="612" y="87"/>
                    <a:pt x="684" y="64"/>
                  </a:cubicBezTo>
                  <a:cubicBezTo>
                    <a:pt x="735" y="68"/>
                    <a:pt x="792" y="53"/>
                    <a:pt x="838" y="76"/>
                  </a:cubicBezTo>
                  <a:cubicBezTo>
                    <a:pt x="862" y="88"/>
                    <a:pt x="838" y="144"/>
                    <a:pt x="864" y="153"/>
                  </a:cubicBezTo>
                  <a:cubicBezTo>
                    <a:pt x="889" y="162"/>
                    <a:pt x="915" y="170"/>
                    <a:pt x="940" y="179"/>
                  </a:cubicBezTo>
                  <a:cubicBezTo>
                    <a:pt x="953" y="183"/>
                    <a:pt x="979" y="192"/>
                    <a:pt x="979" y="192"/>
                  </a:cubicBezTo>
                  <a:cubicBezTo>
                    <a:pt x="1000" y="188"/>
                    <a:pt x="1025" y="191"/>
                    <a:pt x="1043" y="179"/>
                  </a:cubicBezTo>
                  <a:cubicBezTo>
                    <a:pt x="1054" y="171"/>
                    <a:pt x="1047" y="151"/>
                    <a:pt x="1056" y="140"/>
                  </a:cubicBezTo>
                  <a:cubicBezTo>
                    <a:pt x="1065" y="128"/>
                    <a:pt x="1081" y="123"/>
                    <a:pt x="1094" y="115"/>
                  </a:cubicBezTo>
                  <a:cubicBezTo>
                    <a:pt x="1103" y="102"/>
                    <a:pt x="1104" y="76"/>
                    <a:pt x="1120" y="76"/>
                  </a:cubicBezTo>
                  <a:cubicBezTo>
                    <a:pt x="1155" y="76"/>
                    <a:pt x="1161" y="134"/>
                    <a:pt x="1171" y="153"/>
                  </a:cubicBezTo>
                  <a:cubicBezTo>
                    <a:pt x="1195" y="201"/>
                    <a:pt x="1189" y="190"/>
                    <a:pt x="1235" y="204"/>
                  </a:cubicBezTo>
                  <a:cubicBezTo>
                    <a:pt x="1283" y="195"/>
                    <a:pt x="1320" y="187"/>
                    <a:pt x="1363" y="166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3" name="AutoShape 33"/>
            <p:cNvSpPr>
              <a:spLocks noChangeArrowheads="1"/>
            </p:cNvSpPr>
            <p:nvPr/>
          </p:nvSpPr>
          <p:spPr bwMode="auto">
            <a:xfrm>
              <a:off x="0" y="1680"/>
              <a:ext cx="1824" cy="1660"/>
            </a:xfrm>
            <a:prstGeom prst="cube">
              <a:avLst>
                <a:gd name="adj" fmla="val 25000"/>
              </a:avLst>
            </a:prstGeom>
            <a:noFill/>
            <a:ln w="762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4" name="Line 34"/>
            <p:cNvSpPr>
              <a:spLocks noChangeShapeType="1"/>
            </p:cNvSpPr>
            <p:nvPr/>
          </p:nvSpPr>
          <p:spPr bwMode="auto">
            <a:xfrm>
              <a:off x="411" y="1700"/>
              <a:ext cx="0" cy="122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5" name="Line 35"/>
            <p:cNvSpPr>
              <a:spLocks noChangeShapeType="1"/>
            </p:cNvSpPr>
            <p:nvPr/>
          </p:nvSpPr>
          <p:spPr bwMode="auto">
            <a:xfrm>
              <a:off x="434" y="2923"/>
              <a:ext cx="139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6" name="Line 36"/>
            <p:cNvSpPr>
              <a:spLocks noChangeShapeType="1"/>
            </p:cNvSpPr>
            <p:nvPr/>
          </p:nvSpPr>
          <p:spPr bwMode="auto">
            <a:xfrm flipH="1">
              <a:off x="0" y="2923"/>
              <a:ext cx="434" cy="43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7" name="Freeform 37"/>
            <p:cNvSpPr>
              <a:spLocks/>
            </p:cNvSpPr>
            <p:nvPr/>
          </p:nvSpPr>
          <p:spPr bwMode="auto">
            <a:xfrm>
              <a:off x="260" y="2180"/>
              <a:ext cx="1135" cy="131"/>
            </a:xfrm>
            <a:custGeom>
              <a:avLst/>
              <a:gdLst>
                <a:gd name="T0" fmla="*/ 0 w 1254"/>
                <a:gd name="T1" fmla="*/ 31 h 144"/>
                <a:gd name="T2" fmla="*/ 32 w 1254"/>
                <a:gd name="T3" fmla="*/ 23 h 144"/>
                <a:gd name="T4" fmla="*/ 39 w 1254"/>
                <a:gd name="T5" fmla="*/ 13 h 144"/>
                <a:gd name="T6" fmla="*/ 60 w 1254"/>
                <a:gd name="T7" fmla="*/ 3 h 144"/>
                <a:gd name="T8" fmla="*/ 81 w 1254"/>
                <a:gd name="T9" fmla="*/ 5 h 144"/>
                <a:gd name="T10" fmla="*/ 98 w 1254"/>
                <a:gd name="T11" fmla="*/ 23 h 144"/>
                <a:gd name="T12" fmla="*/ 119 w 1254"/>
                <a:gd name="T13" fmla="*/ 34 h 144"/>
                <a:gd name="T14" fmla="*/ 147 w 1254"/>
                <a:gd name="T15" fmla="*/ 31 h 144"/>
                <a:gd name="T16" fmla="*/ 160 w 1254"/>
                <a:gd name="T17" fmla="*/ 9 h 144"/>
                <a:gd name="T18" fmla="*/ 171 w 1254"/>
                <a:gd name="T19" fmla="*/ 5 h 144"/>
                <a:gd name="T20" fmla="*/ 188 w 1254"/>
                <a:gd name="T21" fmla="*/ 27 h 144"/>
                <a:gd name="T22" fmla="*/ 196 w 1254"/>
                <a:gd name="T23" fmla="*/ 37 h 144"/>
                <a:gd name="T24" fmla="*/ 207 w 1254"/>
                <a:gd name="T25" fmla="*/ 41 h 144"/>
                <a:gd name="T26" fmla="*/ 210 w 1254"/>
                <a:gd name="T27" fmla="*/ 19 h 144"/>
                <a:gd name="T28" fmla="*/ 230 w 1254"/>
                <a:gd name="T29" fmla="*/ 27 h 144"/>
                <a:gd name="T30" fmla="*/ 277 w 1254"/>
                <a:gd name="T31" fmla="*/ 37 h 144"/>
                <a:gd name="T32" fmla="*/ 293 w 1254"/>
                <a:gd name="T33" fmla="*/ 34 h 144"/>
                <a:gd name="T34" fmla="*/ 308 w 1254"/>
                <a:gd name="T35" fmla="*/ 13 h 144"/>
                <a:gd name="T36" fmla="*/ 329 w 1254"/>
                <a:gd name="T37" fmla="*/ 3 h 144"/>
                <a:gd name="T38" fmla="*/ 343 w 1254"/>
                <a:gd name="T39" fmla="*/ 19 h 14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54"/>
                <a:gd name="T61" fmla="*/ 0 h 144"/>
                <a:gd name="T62" fmla="*/ 1254 w 1254"/>
                <a:gd name="T63" fmla="*/ 144 h 14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54" h="144">
                  <a:moveTo>
                    <a:pt x="0" y="106"/>
                  </a:moveTo>
                  <a:cubicBezTo>
                    <a:pt x="1" y="106"/>
                    <a:pt x="99" y="93"/>
                    <a:pt x="115" y="80"/>
                  </a:cubicBezTo>
                  <a:cubicBezTo>
                    <a:pt x="127" y="71"/>
                    <a:pt x="129" y="53"/>
                    <a:pt x="140" y="42"/>
                  </a:cubicBezTo>
                  <a:cubicBezTo>
                    <a:pt x="165" y="17"/>
                    <a:pt x="186" y="14"/>
                    <a:pt x="217" y="3"/>
                  </a:cubicBezTo>
                  <a:cubicBezTo>
                    <a:pt x="243" y="7"/>
                    <a:pt x="269" y="8"/>
                    <a:pt x="294" y="16"/>
                  </a:cubicBezTo>
                  <a:cubicBezTo>
                    <a:pt x="342" y="32"/>
                    <a:pt x="326" y="48"/>
                    <a:pt x="358" y="80"/>
                  </a:cubicBezTo>
                  <a:cubicBezTo>
                    <a:pt x="384" y="106"/>
                    <a:pt x="402" y="108"/>
                    <a:pt x="435" y="119"/>
                  </a:cubicBezTo>
                  <a:cubicBezTo>
                    <a:pt x="469" y="115"/>
                    <a:pt x="507" y="123"/>
                    <a:pt x="537" y="106"/>
                  </a:cubicBezTo>
                  <a:cubicBezTo>
                    <a:pt x="564" y="90"/>
                    <a:pt x="559" y="39"/>
                    <a:pt x="588" y="29"/>
                  </a:cubicBezTo>
                  <a:cubicBezTo>
                    <a:pt x="601" y="25"/>
                    <a:pt x="614" y="20"/>
                    <a:pt x="627" y="16"/>
                  </a:cubicBezTo>
                  <a:cubicBezTo>
                    <a:pt x="686" y="108"/>
                    <a:pt x="612" y="0"/>
                    <a:pt x="691" y="93"/>
                  </a:cubicBezTo>
                  <a:cubicBezTo>
                    <a:pt x="701" y="105"/>
                    <a:pt x="704" y="122"/>
                    <a:pt x="716" y="131"/>
                  </a:cubicBezTo>
                  <a:cubicBezTo>
                    <a:pt x="727" y="140"/>
                    <a:pt x="742" y="140"/>
                    <a:pt x="755" y="144"/>
                  </a:cubicBezTo>
                  <a:cubicBezTo>
                    <a:pt x="759" y="118"/>
                    <a:pt x="745" y="80"/>
                    <a:pt x="768" y="67"/>
                  </a:cubicBezTo>
                  <a:cubicBezTo>
                    <a:pt x="791" y="54"/>
                    <a:pt x="819" y="84"/>
                    <a:pt x="844" y="93"/>
                  </a:cubicBezTo>
                  <a:cubicBezTo>
                    <a:pt x="906" y="114"/>
                    <a:pt x="943" y="122"/>
                    <a:pt x="1011" y="131"/>
                  </a:cubicBezTo>
                  <a:cubicBezTo>
                    <a:pt x="1032" y="127"/>
                    <a:pt x="1056" y="129"/>
                    <a:pt x="1075" y="119"/>
                  </a:cubicBezTo>
                  <a:cubicBezTo>
                    <a:pt x="1146" y="84"/>
                    <a:pt x="1090" y="87"/>
                    <a:pt x="1126" y="42"/>
                  </a:cubicBezTo>
                  <a:cubicBezTo>
                    <a:pt x="1145" y="18"/>
                    <a:pt x="1177" y="12"/>
                    <a:pt x="1203" y="3"/>
                  </a:cubicBezTo>
                  <a:cubicBezTo>
                    <a:pt x="1234" y="52"/>
                    <a:pt x="1217" y="31"/>
                    <a:pt x="1254" y="67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8" name="Freeform 38"/>
            <p:cNvSpPr>
              <a:spLocks/>
            </p:cNvSpPr>
            <p:nvPr/>
          </p:nvSpPr>
          <p:spPr bwMode="auto">
            <a:xfrm>
              <a:off x="130" y="2443"/>
              <a:ext cx="1135" cy="131"/>
            </a:xfrm>
            <a:custGeom>
              <a:avLst/>
              <a:gdLst>
                <a:gd name="T0" fmla="*/ 0 w 1254"/>
                <a:gd name="T1" fmla="*/ 31 h 144"/>
                <a:gd name="T2" fmla="*/ 32 w 1254"/>
                <a:gd name="T3" fmla="*/ 23 h 144"/>
                <a:gd name="T4" fmla="*/ 39 w 1254"/>
                <a:gd name="T5" fmla="*/ 13 h 144"/>
                <a:gd name="T6" fmla="*/ 60 w 1254"/>
                <a:gd name="T7" fmla="*/ 3 h 144"/>
                <a:gd name="T8" fmla="*/ 81 w 1254"/>
                <a:gd name="T9" fmla="*/ 5 h 144"/>
                <a:gd name="T10" fmla="*/ 98 w 1254"/>
                <a:gd name="T11" fmla="*/ 23 h 144"/>
                <a:gd name="T12" fmla="*/ 119 w 1254"/>
                <a:gd name="T13" fmla="*/ 34 h 144"/>
                <a:gd name="T14" fmla="*/ 147 w 1254"/>
                <a:gd name="T15" fmla="*/ 31 h 144"/>
                <a:gd name="T16" fmla="*/ 160 w 1254"/>
                <a:gd name="T17" fmla="*/ 9 h 144"/>
                <a:gd name="T18" fmla="*/ 171 w 1254"/>
                <a:gd name="T19" fmla="*/ 5 h 144"/>
                <a:gd name="T20" fmla="*/ 188 w 1254"/>
                <a:gd name="T21" fmla="*/ 27 h 144"/>
                <a:gd name="T22" fmla="*/ 196 w 1254"/>
                <a:gd name="T23" fmla="*/ 37 h 144"/>
                <a:gd name="T24" fmla="*/ 207 w 1254"/>
                <a:gd name="T25" fmla="*/ 41 h 144"/>
                <a:gd name="T26" fmla="*/ 210 w 1254"/>
                <a:gd name="T27" fmla="*/ 19 h 144"/>
                <a:gd name="T28" fmla="*/ 230 w 1254"/>
                <a:gd name="T29" fmla="*/ 27 h 144"/>
                <a:gd name="T30" fmla="*/ 277 w 1254"/>
                <a:gd name="T31" fmla="*/ 37 h 144"/>
                <a:gd name="T32" fmla="*/ 293 w 1254"/>
                <a:gd name="T33" fmla="*/ 34 h 144"/>
                <a:gd name="T34" fmla="*/ 308 w 1254"/>
                <a:gd name="T35" fmla="*/ 13 h 144"/>
                <a:gd name="T36" fmla="*/ 329 w 1254"/>
                <a:gd name="T37" fmla="*/ 3 h 144"/>
                <a:gd name="T38" fmla="*/ 343 w 1254"/>
                <a:gd name="T39" fmla="*/ 19 h 14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54"/>
                <a:gd name="T61" fmla="*/ 0 h 144"/>
                <a:gd name="T62" fmla="*/ 1254 w 1254"/>
                <a:gd name="T63" fmla="*/ 144 h 14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54" h="144">
                  <a:moveTo>
                    <a:pt x="0" y="106"/>
                  </a:moveTo>
                  <a:cubicBezTo>
                    <a:pt x="1" y="106"/>
                    <a:pt x="99" y="93"/>
                    <a:pt x="115" y="80"/>
                  </a:cubicBezTo>
                  <a:cubicBezTo>
                    <a:pt x="127" y="71"/>
                    <a:pt x="129" y="53"/>
                    <a:pt x="140" y="42"/>
                  </a:cubicBezTo>
                  <a:cubicBezTo>
                    <a:pt x="165" y="17"/>
                    <a:pt x="186" y="14"/>
                    <a:pt x="217" y="3"/>
                  </a:cubicBezTo>
                  <a:cubicBezTo>
                    <a:pt x="243" y="7"/>
                    <a:pt x="269" y="8"/>
                    <a:pt x="294" y="16"/>
                  </a:cubicBezTo>
                  <a:cubicBezTo>
                    <a:pt x="342" y="32"/>
                    <a:pt x="326" y="48"/>
                    <a:pt x="358" y="80"/>
                  </a:cubicBezTo>
                  <a:cubicBezTo>
                    <a:pt x="384" y="106"/>
                    <a:pt x="402" y="108"/>
                    <a:pt x="435" y="119"/>
                  </a:cubicBezTo>
                  <a:cubicBezTo>
                    <a:pt x="469" y="115"/>
                    <a:pt x="507" y="123"/>
                    <a:pt x="537" y="106"/>
                  </a:cubicBezTo>
                  <a:cubicBezTo>
                    <a:pt x="564" y="90"/>
                    <a:pt x="559" y="39"/>
                    <a:pt x="588" y="29"/>
                  </a:cubicBezTo>
                  <a:cubicBezTo>
                    <a:pt x="601" y="25"/>
                    <a:pt x="614" y="20"/>
                    <a:pt x="627" y="16"/>
                  </a:cubicBezTo>
                  <a:cubicBezTo>
                    <a:pt x="686" y="108"/>
                    <a:pt x="612" y="0"/>
                    <a:pt x="691" y="93"/>
                  </a:cubicBezTo>
                  <a:cubicBezTo>
                    <a:pt x="701" y="105"/>
                    <a:pt x="704" y="122"/>
                    <a:pt x="716" y="131"/>
                  </a:cubicBezTo>
                  <a:cubicBezTo>
                    <a:pt x="727" y="140"/>
                    <a:pt x="742" y="140"/>
                    <a:pt x="755" y="144"/>
                  </a:cubicBezTo>
                  <a:cubicBezTo>
                    <a:pt x="759" y="118"/>
                    <a:pt x="745" y="80"/>
                    <a:pt x="768" y="67"/>
                  </a:cubicBezTo>
                  <a:cubicBezTo>
                    <a:pt x="791" y="54"/>
                    <a:pt x="819" y="84"/>
                    <a:pt x="844" y="93"/>
                  </a:cubicBezTo>
                  <a:cubicBezTo>
                    <a:pt x="906" y="114"/>
                    <a:pt x="943" y="122"/>
                    <a:pt x="1011" y="131"/>
                  </a:cubicBezTo>
                  <a:cubicBezTo>
                    <a:pt x="1032" y="127"/>
                    <a:pt x="1056" y="129"/>
                    <a:pt x="1075" y="119"/>
                  </a:cubicBezTo>
                  <a:cubicBezTo>
                    <a:pt x="1146" y="84"/>
                    <a:pt x="1090" y="87"/>
                    <a:pt x="1126" y="42"/>
                  </a:cubicBezTo>
                  <a:cubicBezTo>
                    <a:pt x="1145" y="18"/>
                    <a:pt x="1177" y="12"/>
                    <a:pt x="1203" y="3"/>
                  </a:cubicBezTo>
                  <a:cubicBezTo>
                    <a:pt x="1234" y="52"/>
                    <a:pt x="1217" y="31"/>
                    <a:pt x="1254" y="67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19" name="Freeform 39"/>
            <p:cNvSpPr>
              <a:spLocks/>
            </p:cNvSpPr>
            <p:nvPr/>
          </p:nvSpPr>
          <p:spPr bwMode="auto">
            <a:xfrm>
              <a:off x="282" y="1852"/>
              <a:ext cx="1070" cy="224"/>
            </a:xfrm>
            <a:custGeom>
              <a:avLst/>
              <a:gdLst>
                <a:gd name="T0" fmla="*/ 33 w 1182"/>
                <a:gd name="T1" fmla="*/ 8 h 246"/>
                <a:gd name="T2" fmla="*/ 5 w 1182"/>
                <a:gd name="T3" fmla="*/ 8 h 246"/>
                <a:gd name="T4" fmla="*/ 5 w 1182"/>
                <a:gd name="T5" fmla="*/ 20 h 246"/>
                <a:gd name="T6" fmla="*/ 5 w 1182"/>
                <a:gd name="T7" fmla="*/ 46 h 246"/>
                <a:gd name="T8" fmla="*/ 26 w 1182"/>
                <a:gd name="T9" fmla="*/ 55 h 246"/>
                <a:gd name="T10" fmla="*/ 117 w 1182"/>
                <a:gd name="T11" fmla="*/ 50 h 246"/>
                <a:gd name="T12" fmla="*/ 138 w 1182"/>
                <a:gd name="T13" fmla="*/ 42 h 246"/>
                <a:gd name="T14" fmla="*/ 149 w 1182"/>
                <a:gd name="T15" fmla="*/ 38 h 246"/>
                <a:gd name="T16" fmla="*/ 208 w 1182"/>
                <a:gd name="T17" fmla="*/ 69 h 246"/>
                <a:gd name="T18" fmla="*/ 229 w 1182"/>
                <a:gd name="T19" fmla="*/ 66 h 246"/>
                <a:gd name="T20" fmla="*/ 233 w 1182"/>
                <a:gd name="T21" fmla="*/ 55 h 246"/>
                <a:gd name="T22" fmla="*/ 257 w 1182"/>
                <a:gd name="T23" fmla="*/ 58 h 246"/>
                <a:gd name="T24" fmla="*/ 292 w 1182"/>
                <a:gd name="T25" fmla="*/ 73 h 246"/>
                <a:gd name="T26" fmla="*/ 322 w 1182"/>
                <a:gd name="T27" fmla="*/ 60 h 246"/>
                <a:gd name="T28" fmla="*/ 324 w 1182"/>
                <a:gd name="T29" fmla="*/ 50 h 24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82"/>
                <a:gd name="T46" fmla="*/ 0 h 246"/>
                <a:gd name="T47" fmla="*/ 1182 w 1182"/>
                <a:gd name="T48" fmla="*/ 246 h 24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82" h="246">
                  <a:moveTo>
                    <a:pt x="120" y="28"/>
                  </a:moveTo>
                  <a:cubicBezTo>
                    <a:pt x="83" y="15"/>
                    <a:pt x="59" y="0"/>
                    <a:pt x="18" y="28"/>
                  </a:cubicBezTo>
                  <a:cubicBezTo>
                    <a:pt x="7" y="36"/>
                    <a:pt x="9" y="54"/>
                    <a:pt x="5" y="67"/>
                  </a:cubicBezTo>
                  <a:cubicBezTo>
                    <a:pt x="9" y="97"/>
                    <a:pt x="0" y="132"/>
                    <a:pt x="18" y="156"/>
                  </a:cubicBezTo>
                  <a:cubicBezTo>
                    <a:pt x="34" y="177"/>
                    <a:pt x="94" y="182"/>
                    <a:pt x="94" y="182"/>
                  </a:cubicBezTo>
                  <a:cubicBezTo>
                    <a:pt x="205" y="178"/>
                    <a:pt x="316" y="180"/>
                    <a:pt x="427" y="169"/>
                  </a:cubicBezTo>
                  <a:cubicBezTo>
                    <a:pt x="454" y="166"/>
                    <a:pt x="478" y="151"/>
                    <a:pt x="504" y="143"/>
                  </a:cubicBezTo>
                  <a:cubicBezTo>
                    <a:pt x="517" y="139"/>
                    <a:pt x="542" y="131"/>
                    <a:pt x="542" y="131"/>
                  </a:cubicBezTo>
                  <a:cubicBezTo>
                    <a:pt x="600" y="216"/>
                    <a:pt x="669" y="202"/>
                    <a:pt x="760" y="233"/>
                  </a:cubicBezTo>
                  <a:cubicBezTo>
                    <a:pt x="786" y="229"/>
                    <a:pt x="814" y="233"/>
                    <a:pt x="837" y="220"/>
                  </a:cubicBezTo>
                  <a:cubicBezTo>
                    <a:pt x="849" y="213"/>
                    <a:pt x="837" y="185"/>
                    <a:pt x="850" y="182"/>
                  </a:cubicBezTo>
                  <a:cubicBezTo>
                    <a:pt x="879" y="175"/>
                    <a:pt x="909" y="191"/>
                    <a:pt x="939" y="195"/>
                  </a:cubicBezTo>
                  <a:cubicBezTo>
                    <a:pt x="985" y="209"/>
                    <a:pt x="1024" y="224"/>
                    <a:pt x="1067" y="246"/>
                  </a:cubicBezTo>
                  <a:cubicBezTo>
                    <a:pt x="1102" y="239"/>
                    <a:pt x="1145" y="239"/>
                    <a:pt x="1170" y="207"/>
                  </a:cubicBezTo>
                  <a:cubicBezTo>
                    <a:pt x="1178" y="197"/>
                    <a:pt x="1182" y="169"/>
                    <a:pt x="1182" y="169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20" name="Freeform 40"/>
            <p:cNvSpPr>
              <a:spLocks/>
            </p:cNvSpPr>
            <p:nvPr/>
          </p:nvSpPr>
          <p:spPr bwMode="auto">
            <a:xfrm>
              <a:off x="298" y="3225"/>
              <a:ext cx="1008" cy="74"/>
            </a:xfrm>
            <a:custGeom>
              <a:avLst/>
              <a:gdLst>
                <a:gd name="T0" fmla="*/ 0 w 1113"/>
                <a:gd name="T1" fmla="*/ 5 h 82"/>
                <a:gd name="T2" fmla="*/ 56 w 1113"/>
                <a:gd name="T3" fmla="*/ 9 h 82"/>
                <a:gd name="T4" fmla="*/ 90 w 1113"/>
                <a:gd name="T5" fmla="*/ 5 h 82"/>
                <a:gd name="T6" fmla="*/ 99 w 1113"/>
                <a:gd name="T7" fmla="*/ 5 h 82"/>
                <a:gd name="T8" fmla="*/ 130 w 1113"/>
                <a:gd name="T9" fmla="*/ 15 h 82"/>
                <a:gd name="T10" fmla="*/ 169 w 1113"/>
                <a:gd name="T11" fmla="*/ 15 h 82"/>
                <a:gd name="T12" fmla="*/ 190 w 1113"/>
                <a:gd name="T13" fmla="*/ 21 h 82"/>
                <a:gd name="T14" fmla="*/ 232 w 1113"/>
                <a:gd name="T15" fmla="*/ 15 h 82"/>
                <a:gd name="T16" fmla="*/ 254 w 1113"/>
                <a:gd name="T17" fmla="*/ 9 h 82"/>
                <a:gd name="T18" fmla="*/ 300 w 1113"/>
                <a:gd name="T19" fmla="*/ 15 h 82"/>
                <a:gd name="T20" fmla="*/ 307 w 1113"/>
                <a:gd name="T21" fmla="*/ 5 h 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13"/>
                <a:gd name="T34" fmla="*/ 0 h 82"/>
                <a:gd name="T35" fmla="*/ 1113 w 1113"/>
                <a:gd name="T36" fmla="*/ 82 h 8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13" h="82">
                  <a:moveTo>
                    <a:pt x="0" y="18"/>
                  </a:moveTo>
                  <a:cubicBezTo>
                    <a:pt x="71" y="0"/>
                    <a:pt x="135" y="7"/>
                    <a:pt x="204" y="31"/>
                  </a:cubicBezTo>
                  <a:cubicBezTo>
                    <a:pt x="243" y="27"/>
                    <a:pt x="282" y="24"/>
                    <a:pt x="320" y="18"/>
                  </a:cubicBezTo>
                  <a:cubicBezTo>
                    <a:pt x="333" y="16"/>
                    <a:pt x="345" y="5"/>
                    <a:pt x="358" y="5"/>
                  </a:cubicBezTo>
                  <a:cubicBezTo>
                    <a:pt x="396" y="5"/>
                    <a:pt x="437" y="44"/>
                    <a:pt x="473" y="56"/>
                  </a:cubicBezTo>
                  <a:cubicBezTo>
                    <a:pt x="554" y="42"/>
                    <a:pt x="539" y="35"/>
                    <a:pt x="614" y="56"/>
                  </a:cubicBezTo>
                  <a:cubicBezTo>
                    <a:pt x="640" y="63"/>
                    <a:pt x="691" y="82"/>
                    <a:pt x="691" y="82"/>
                  </a:cubicBezTo>
                  <a:cubicBezTo>
                    <a:pt x="742" y="72"/>
                    <a:pt x="794" y="68"/>
                    <a:pt x="844" y="56"/>
                  </a:cubicBezTo>
                  <a:cubicBezTo>
                    <a:pt x="870" y="50"/>
                    <a:pt x="921" y="31"/>
                    <a:pt x="921" y="31"/>
                  </a:cubicBezTo>
                  <a:cubicBezTo>
                    <a:pt x="976" y="48"/>
                    <a:pt x="1026" y="66"/>
                    <a:pt x="1088" y="56"/>
                  </a:cubicBezTo>
                  <a:cubicBezTo>
                    <a:pt x="1103" y="54"/>
                    <a:pt x="1113" y="18"/>
                    <a:pt x="1113" y="18"/>
                  </a:cubicBezTo>
                </a:path>
              </a:pathLst>
            </a:cu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21" name="Text Box 41"/>
            <p:cNvSpPr txBox="1">
              <a:spLocks noChangeArrowheads="1"/>
            </p:cNvSpPr>
            <p:nvPr/>
          </p:nvSpPr>
          <p:spPr bwMode="auto">
            <a:xfrm>
              <a:off x="658" y="1773"/>
              <a:ext cx="239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rgbClr val="0000FF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50000"/>
                </a:spcBef>
              </a:pPr>
              <a:endPara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22" name="Line 42"/>
            <p:cNvSpPr>
              <a:spLocks noChangeShapeType="1"/>
            </p:cNvSpPr>
            <p:nvPr/>
          </p:nvSpPr>
          <p:spPr bwMode="auto">
            <a:xfrm rot="20226567" flipH="1">
              <a:off x="762" y="1999"/>
              <a:ext cx="30" cy="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3355" name="Line 43"/>
          <p:cNvSpPr>
            <a:spLocks noChangeShapeType="1"/>
          </p:cNvSpPr>
          <p:nvPr/>
        </p:nvSpPr>
        <p:spPr bwMode="auto">
          <a:xfrm rot="1982711" flipH="1">
            <a:off x="7162800" y="3263900"/>
            <a:ext cx="762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56" name="Line 44"/>
          <p:cNvSpPr>
            <a:spLocks noChangeShapeType="1"/>
          </p:cNvSpPr>
          <p:nvPr/>
        </p:nvSpPr>
        <p:spPr bwMode="auto">
          <a:xfrm rot="21051175" flipV="1">
            <a:off x="6810375" y="34544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57" name="Text Box 45"/>
          <p:cNvSpPr txBox="1">
            <a:spLocks noChangeArrowheads="1"/>
          </p:cNvSpPr>
          <p:nvPr/>
        </p:nvSpPr>
        <p:spPr bwMode="auto">
          <a:xfrm>
            <a:off x="6911975" y="3187700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58" name="Line 46"/>
          <p:cNvSpPr>
            <a:spLocks noChangeShapeType="1"/>
          </p:cNvSpPr>
          <p:nvPr/>
        </p:nvSpPr>
        <p:spPr bwMode="auto">
          <a:xfrm rot="1318405" flipH="1">
            <a:off x="6615113" y="3598863"/>
            <a:ext cx="76200" cy="12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59" name="Text Box 47"/>
          <p:cNvSpPr txBox="1">
            <a:spLocks noChangeArrowheads="1"/>
          </p:cNvSpPr>
          <p:nvPr/>
        </p:nvSpPr>
        <p:spPr bwMode="auto">
          <a:xfrm>
            <a:off x="5410200" y="3616325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0" name="Text Box 48"/>
          <p:cNvSpPr txBox="1">
            <a:spLocks noChangeArrowheads="1"/>
          </p:cNvSpPr>
          <p:nvPr/>
        </p:nvSpPr>
        <p:spPr bwMode="auto">
          <a:xfrm>
            <a:off x="5727700" y="3838575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1" name="Text Box 49"/>
          <p:cNvSpPr txBox="1">
            <a:spLocks noChangeArrowheads="1"/>
          </p:cNvSpPr>
          <p:nvPr/>
        </p:nvSpPr>
        <p:spPr bwMode="auto">
          <a:xfrm>
            <a:off x="5283200" y="4114800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2" name="Text Box 50"/>
          <p:cNvSpPr txBox="1">
            <a:spLocks noChangeArrowheads="1"/>
          </p:cNvSpPr>
          <p:nvPr/>
        </p:nvSpPr>
        <p:spPr bwMode="auto">
          <a:xfrm>
            <a:off x="5548313" y="4343400"/>
            <a:ext cx="5603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3" name="Text Box 51"/>
          <p:cNvSpPr txBox="1">
            <a:spLocks noChangeArrowheads="1"/>
          </p:cNvSpPr>
          <p:nvPr/>
        </p:nvSpPr>
        <p:spPr bwMode="auto">
          <a:xfrm>
            <a:off x="6629400" y="4648200"/>
            <a:ext cx="304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4" name="Text Box 52"/>
          <p:cNvSpPr txBox="1">
            <a:spLocks noChangeArrowheads="1"/>
          </p:cNvSpPr>
          <p:nvPr/>
        </p:nvSpPr>
        <p:spPr bwMode="auto">
          <a:xfrm>
            <a:off x="6880225" y="4819650"/>
            <a:ext cx="558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5" name="Text Box 53"/>
          <p:cNvSpPr txBox="1">
            <a:spLocks noChangeArrowheads="1"/>
          </p:cNvSpPr>
          <p:nvPr/>
        </p:nvSpPr>
        <p:spPr bwMode="auto">
          <a:xfrm>
            <a:off x="6248400" y="2667000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6" name="Text Box 54"/>
          <p:cNvSpPr txBox="1">
            <a:spLocks noChangeArrowheads="1"/>
          </p:cNvSpPr>
          <p:nvPr/>
        </p:nvSpPr>
        <p:spPr bwMode="auto">
          <a:xfrm>
            <a:off x="6096000" y="2895600"/>
            <a:ext cx="4381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7" name="Text Box 55"/>
          <p:cNvSpPr txBox="1">
            <a:spLocks noChangeArrowheads="1"/>
          </p:cNvSpPr>
          <p:nvPr/>
        </p:nvSpPr>
        <p:spPr bwMode="auto">
          <a:xfrm>
            <a:off x="6191250" y="2203450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68" name="Text Box 56"/>
          <p:cNvSpPr txBox="1">
            <a:spLocks noChangeArrowheads="1"/>
          </p:cNvSpPr>
          <p:nvPr/>
        </p:nvSpPr>
        <p:spPr bwMode="auto">
          <a:xfrm>
            <a:off x="6518275" y="2381250"/>
            <a:ext cx="560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49196" name="Line 57"/>
          <p:cNvSpPr>
            <a:spLocks noChangeShapeType="1"/>
          </p:cNvSpPr>
          <p:nvPr/>
        </p:nvSpPr>
        <p:spPr bwMode="auto">
          <a:xfrm>
            <a:off x="3352800" y="3962400"/>
            <a:ext cx="1162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70" name="Text Box 58"/>
          <p:cNvSpPr txBox="1">
            <a:spLocks noChangeArrowheads="1"/>
          </p:cNvSpPr>
          <p:nvPr/>
        </p:nvSpPr>
        <p:spPr bwMode="auto">
          <a:xfrm>
            <a:off x="3562350" y="3543300"/>
            <a:ext cx="60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latin typeface="Arial" pitchFamily="34" charset="0"/>
                <a:cs typeface="Arial" pitchFamily="34" charset="0"/>
              </a:rPr>
              <a:t> </a:t>
            </a:r>
            <a:r>
              <a:rPr lang="en-US" sz="24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3371" name="Text Box 59"/>
          <p:cNvSpPr txBox="1">
            <a:spLocks noChangeArrowheads="1"/>
          </p:cNvSpPr>
          <p:nvPr/>
        </p:nvSpPr>
        <p:spPr bwMode="auto">
          <a:xfrm>
            <a:off x="3581400" y="3886200"/>
            <a:ext cx="838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latin typeface="Arial" pitchFamily="34" charset="0"/>
                <a:cs typeface="Arial" pitchFamily="34" charset="0"/>
              </a:rPr>
              <a:t>t</a:t>
            </a:r>
            <a:r>
              <a:rPr lang="en-US" sz="2400" baseline="30000">
                <a:latin typeface="Arial" pitchFamily="34" charset="0"/>
                <a:cs typeface="Arial" pitchFamily="34" charset="0"/>
              </a:rPr>
              <a:t>0</a:t>
            </a:r>
            <a:r>
              <a:rPr lang="en-US" sz="2400"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3372" name="Text Box 60"/>
          <p:cNvSpPr txBox="1">
            <a:spLocks noChangeArrowheads="1"/>
          </p:cNvSpPr>
          <p:nvPr/>
        </p:nvSpPr>
        <p:spPr bwMode="auto">
          <a:xfrm>
            <a:off x="3371850" y="3581400"/>
            <a:ext cx="304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latin typeface="Arial" pitchFamily="34" charset="0"/>
                <a:cs typeface="Arial" pitchFamily="34" charset="0"/>
              </a:rPr>
              <a:t>+</a:t>
            </a:r>
          </a:p>
        </p:txBody>
      </p:sp>
      <p:sp>
        <p:nvSpPr>
          <p:cNvPr id="13373" name="Line 61"/>
          <p:cNvSpPr>
            <a:spLocks noChangeShapeType="1"/>
          </p:cNvSpPr>
          <p:nvPr/>
        </p:nvSpPr>
        <p:spPr bwMode="auto">
          <a:xfrm flipH="1">
            <a:off x="7620000" y="2209800"/>
            <a:ext cx="1524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74" name="Line 62"/>
          <p:cNvSpPr>
            <a:spLocks noChangeShapeType="1"/>
          </p:cNvSpPr>
          <p:nvPr/>
        </p:nvSpPr>
        <p:spPr bwMode="auto">
          <a:xfrm flipH="1">
            <a:off x="5334000" y="5130800"/>
            <a:ext cx="4572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75" name="Text Box 63"/>
          <p:cNvSpPr txBox="1">
            <a:spLocks noChangeArrowheads="1"/>
          </p:cNvSpPr>
          <p:nvPr/>
        </p:nvSpPr>
        <p:spPr bwMode="auto">
          <a:xfrm>
            <a:off x="-76200" y="5486400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latin typeface="Arial" pitchFamily="34" charset="0"/>
                <a:cs typeface="Arial" pitchFamily="34" charset="0"/>
              </a:rPr>
              <a:t>Cao su chưa lưu hóa</a:t>
            </a:r>
          </a:p>
        </p:txBody>
      </p:sp>
      <p:sp>
        <p:nvSpPr>
          <p:cNvPr id="13376" name="AutoShape 64"/>
          <p:cNvSpPr>
            <a:spLocks noChangeArrowheads="1"/>
          </p:cNvSpPr>
          <p:nvPr/>
        </p:nvSpPr>
        <p:spPr bwMode="auto">
          <a:xfrm>
            <a:off x="0" y="228600"/>
            <a:ext cx="4495800" cy="914400"/>
          </a:xfrm>
          <a:prstGeom prst="wedgeEllipseCallout">
            <a:avLst>
              <a:gd name="adj1" fmla="val -847"/>
              <a:gd name="adj2" fmla="val 24548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240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Phân tử polime hình sợi</a:t>
            </a:r>
          </a:p>
        </p:txBody>
      </p: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6019800" y="1524000"/>
            <a:ext cx="1219200" cy="1219200"/>
            <a:chOff x="3792" y="960"/>
            <a:chExt cx="576" cy="792"/>
          </a:xfrm>
        </p:grpSpPr>
        <p:sp>
          <p:nvSpPr>
            <p:cNvPr id="49208" name="Oval 66"/>
            <p:cNvSpPr>
              <a:spLocks noChangeArrowheads="1"/>
            </p:cNvSpPr>
            <p:nvPr/>
          </p:nvSpPr>
          <p:spPr bwMode="auto">
            <a:xfrm rot="1539196">
              <a:off x="3792" y="1416"/>
              <a:ext cx="576" cy="33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209" name="Line 67"/>
            <p:cNvSpPr>
              <a:spLocks noChangeShapeType="1"/>
            </p:cNvSpPr>
            <p:nvPr/>
          </p:nvSpPr>
          <p:spPr bwMode="auto">
            <a:xfrm flipH="1">
              <a:off x="3984" y="960"/>
              <a:ext cx="144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3380" name="Oval 68"/>
          <p:cNvSpPr>
            <a:spLocks noChangeArrowheads="1"/>
          </p:cNvSpPr>
          <p:nvPr/>
        </p:nvSpPr>
        <p:spPr bwMode="auto">
          <a:xfrm>
            <a:off x="5943600" y="762000"/>
            <a:ext cx="2743200" cy="838200"/>
          </a:xfrm>
          <a:prstGeom prst="ellipse">
            <a:avLst/>
          </a:prstGeom>
          <a:solidFill>
            <a:srgbClr val="00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40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Cầu nối đisunfua</a:t>
            </a:r>
          </a:p>
        </p:txBody>
      </p:sp>
      <p:sp>
        <p:nvSpPr>
          <p:cNvPr id="13381" name="Text Box 69"/>
          <p:cNvSpPr txBox="1">
            <a:spLocks noChangeArrowheads="1"/>
          </p:cNvSpPr>
          <p:nvPr/>
        </p:nvSpPr>
        <p:spPr bwMode="auto">
          <a:xfrm>
            <a:off x="4724400" y="5562600"/>
            <a:ext cx="3581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FF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latin typeface="Arial" pitchFamily="34" charset="0"/>
                <a:cs typeface="Arial" pitchFamily="34" charset="0"/>
              </a:rPr>
              <a:t>Cao su đã lưu hóa</a:t>
            </a:r>
          </a:p>
        </p:txBody>
      </p:sp>
      <p:sp>
        <p:nvSpPr>
          <p:cNvPr id="70" name="Rectangle 70"/>
          <p:cNvSpPr>
            <a:spLocks noChangeArrowheads="1"/>
          </p:cNvSpPr>
          <p:nvPr/>
        </p:nvSpPr>
        <p:spPr bwMode="auto">
          <a:xfrm>
            <a:off x="1828800" y="6096000"/>
            <a:ext cx="5715000" cy="4572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Quá</a:t>
            </a:r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lưu</a:t>
            </a:r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hóa</a:t>
            </a:r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cao</a:t>
            </a:r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su</a:t>
            </a:r>
            <a:endParaRPr lang="en-US" sz="2400" b="1" u="sng" kern="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4670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13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3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3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133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13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13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7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3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8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"/>
                                        <p:tgtEl>
                                          <p:spTgt spid="1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"/>
                                        <p:tgtEl>
                                          <p:spTgt spid="13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9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500"/>
                                        <p:tgtEl>
                                          <p:spTgt spid="13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9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33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3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3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3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0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3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3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3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3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2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3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4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8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3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3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3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3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3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3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5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3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5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5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5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1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6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500"/>
                                        <p:tgtEl>
                                          <p:spTgt spid="13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6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500"/>
                                        <p:tgtEl>
                                          <p:spTgt spid="13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13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withGroup">
                            <p:stCondLst>
                              <p:cond delay="13000"/>
                            </p:stCondLst>
                            <p:childTnLst>
                              <p:par>
                                <p:cTn id="1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13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5" grpId="0"/>
      <p:bldP spid="13326" grpId="0" animBg="1"/>
      <p:bldP spid="13327" grpId="0" animBg="1"/>
      <p:bldP spid="13328" grpId="0" animBg="1"/>
      <p:bldP spid="13329" grpId="0" animBg="1"/>
      <p:bldP spid="13330" grpId="0" animBg="1"/>
      <p:bldP spid="13331" grpId="0" animBg="1"/>
      <p:bldP spid="13332" grpId="0" animBg="1"/>
      <p:bldP spid="13333" grpId="0" animBg="1"/>
      <p:bldP spid="13334" grpId="0" animBg="1"/>
      <p:bldP spid="13335" grpId="0" animBg="1"/>
      <p:bldP spid="13336" grpId="0" animBg="1"/>
      <p:bldP spid="13337" grpId="0" animBg="1"/>
      <p:bldP spid="13338" grpId="0" animBg="1"/>
      <p:bldP spid="13339" grpId="0" animBg="1"/>
      <p:bldP spid="13340" grpId="0" animBg="1"/>
      <p:bldP spid="13355" grpId="0" animBg="1"/>
      <p:bldP spid="13356" grpId="0" animBg="1"/>
      <p:bldP spid="13357" grpId="0"/>
      <p:bldP spid="13358" grpId="0" animBg="1"/>
      <p:bldP spid="13359" grpId="0"/>
      <p:bldP spid="13360" grpId="0"/>
      <p:bldP spid="13361" grpId="0"/>
      <p:bldP spid="13362" grpId="0"/>
      <p:bldP spid="13363" grpId="0"/>
      <p:bldP spid="13364" grpId="0"/>
      <p:bldP spid="13365" grpId="0"/>
      <p:bldP spid="13366" grpId="0"/>
      <p:bldP spid="13367" grpId="0"/>
      <p:bldP spid="13368" grpId="0"/>
      <p:bldP spid="13370" grpId="0"/>
      <p:bldP spid="13371" grpId="0"/>
      <p:bldP spid="13372" grpId="0"/>
      <p:bldP spid="13373" grpId="0" animBg="1"/>
      <p:bldP spid="13374" grpId="0" animBg="1"/>
      <p:bldP spid="13375" grpId="0"/>
      <p:bldP spid="13376" grpId="0" animBg="1"/>
      <p:bldP spid="13380" grpId="0" animBg="1"/>
      <p:bldP spid="1338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Cao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72143" y="1307850"/>
            <a:ext cx="87357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3.2. Phân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loại: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2 loại cao su</a:t>
            </a:r>
          </a:p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3.2.2.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Cao su tổng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hợp: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thường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điều chế từ các ankađien bằng phản ứng trùng hợp.</a:t>
            </a:r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113977" y="3259015"/>
            <a:ext cx="9144000" cy="2059631"/>
            <a:chOff x="113977" y="3259015"/>
            <a:chExt cx="9144000" cy="205963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10876" t="-18027" r="20863" b="662"/>
            <a:stretch/>
          </p:blipFill>
          <p:spPr>
            <a:xfrm>
              <a:off x="113977" y="3259015"/>
              <a:ext cx="9144000" cy="949570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5868286" y="4364539"/>
              <a:ext cx="2686954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800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Polibuta-1,3-đien</a:t>
              </a:r>
            </a:p>
            <a:p>
              <a:pPr algn="ctr"/>
              <a:r>
                <a:rPr lang="en-US" sz="2800" dirty="0" smtClean="0">
                  <a:latin typeface="Times New Roman" panose="02020603050405020304" pitchFamily="18" charset="0"/>
                </a:rPr>
                <a:t>(Cao </a:t>
              </a:r>
              <a:r>
                <a:rPr lang="en-US" sz="2800" dirty="0" err="1" smtClean="0">
                  <a:latin typeface="Times New Roman" panose="02020603050405020304" pitchFamily="18" charset="0"/>
                </a:rPr>
                <a:t>su</a:t>
              </a:r>
              <a:r>
                <a:rPr lang="en-US" sz="2800" dirty="0" smtClean="0">
                  <a:latin typeface="Times New Roman" panose="02020603050405020304" pitchFamily="18" charset="0"/>
                </a:rPr>
                <a:t> Buna)</a:t>
              </a:r>
              <a:endParaRPr lang="en-US" sz="2800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636104" y="4364539"/>
              <a:ext cx="210826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ea typeface="Times New Roman" panose="02020603050405020304" pitchFamily="18" charset="0"/>
                </a:rPr>
                <a:t>buta-1,3-đien</a:t>
              </a:r>
              <a:endParaRPr lang="en-US" sz="2800" dirty="0"/>
            </a:p>
          </p:txBody>
        </p:sp>
      </p:grpSp>
      <p:sp>
        <p:nvSpPr>
          <p:cNvPr id="8" name="Rectangle 7"/>
          <p:cNvSpPr/>
          <p:nvPr/>
        </p:nvSpPr>
        <p:spPr>
          <a:xfrm>
            <a:off x="304800" y="5316757"/>
            <a:ext cx="8458200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tính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đàn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257823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29625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990600"/>
            <a:ext cx="8763000" cy="521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 các vật liệu sau: tơ visco, tơ tằm, cao su buna, phim ảnh, cao su isopren, nilon-6, nhựa bakelit, tơ axetat. Vật liệu nào được chế tạo từ polime thiên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nhiên?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Tơ axetat, tơ visco, phim ảnh là tơ bán tổng hợp có xuất phát là polime thiên nhiên (xenlulozơ) </a:t>
            </a:r>
            <a:r>
              <a:rPr lang="vi-VN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nhưng </a:t>
            </a:r>
            <a:r>
              <a:rPr lang="vi-VN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 chế biến thêm bằng phương pháp hóa học.</a:t>
            </a:r>
          </a:p>
          <a:p>
            <a:endParaRPr lang="pt-BR" sz="9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 Ý:</a:t>
            </a: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Cao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buna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nilon-6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nhựa bakelit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được chế tạo từ polime tổng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vi-VN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Tơ tằm, cao su isopren là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thiên nhiên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26054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Trình bày cách phân biệt các mẫu vật liệu sau: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Vải giả da (PVC) và da thật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Tơ tằm và tơ axetat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</a:p>
          <a:p>
            <a:endParaRPr lang="pt-BR" sz="2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Đốt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mẫu thử, mẫu thử có mùi khét như tóc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cháy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da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thật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(protein)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còn lại là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PVC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Đốt 2 mẫu thử, mẫu thử khi cháy có mùi khét như tóc cháy là tơ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tằm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(protein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còn lại là tơ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axetat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51058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 thức các monome được dùng để điều chế các polime sau: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a/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10131" t="-7368" r="53692" b="-1"/>
          <a:stretch/>
        </p:blipFill>
        <p:spPr>
          <a:xfrm>
            <a:off x="2253182" y="4416462"/>
            <a:ext cx="5108588" cy="136585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566160" y="2209800"/>
            <a:ext cx="2301239" cy="2206662"/>
            <a:chOff x="3566160" y="2209800"/>
            <a:chExt cx="2301239" cy="2206662"/>
          </a:xfrm>
        </p:grpSpPr>
        <p:grpSp>
          <p:nvGrpSpPr>
            <p:cNvPr id="8" name="Group 7"/>
            <p:cNvGrpSpPr/>
            <p:nvPr/>
          </p:nvGrpSpPr>
          <p:grpSpPr>
            <a:xfrm>
              <a:off x="3566160" y="2209800"/>
              <a:ext cx="2301239" cy="954107"/>
              <a:chOff x="3124726" y="4704546"/>
              <a:chExt cx="1904474" cy="954107"/>
            </a:xfrm>
          </p:grpSpPr>
          <p:sp>
            <p:nvSpPr>
              <p:cNvPr id="3" name="TextBox 2"/>
              <p:cNvSpPr txBox="1"/>
              <p:nvPr/>
            </p:nvSpPr>
            <p:spPr>
              <a:xfrm>
                <a:off x="3124726" y="4704546"/>
                <a:ext cx="190447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 CH</a:t>
                </a:r>
                <a:r>
                  <a:rPr lang="en-US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CH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    Cl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6" name="Straight Connector 5"/>
              <p:cNvCxnSpPr/>
              <p:nvPr/>
            </p:nvCxnSpPr>
            <p:spPr>
              <a:xfrm>
                <a:off x="4335518" y="5089693"/>
                <a:ext cx="0" cy="15240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11" name="Straight Arrow Connector 10"/>
            <p:cNvCxnSpPr/>
            <p:nvPr/>
          </p:nvCxnSpPr>
          <p:spPr>
            <a:xfrm>
              <a:off x="4572000" y="3276600"/>
              <a:ext cx="0" cy="113986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6088541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 thức các monome được dùng để điều chế các polime sau: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r="65313" b="25559"/>
          <a:stretch/>
        </p:blipFill>
        <p:spPr>
          <a:xfrm>
            <a:off x="1781559" y="4413786"/>
            <a:ext cx="5847082" cy="65512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3505200" y="2497892"/>
            <a:ext cx="2666999" cy="1693108"/>
            <a:chOff x="3505200" y="2497892"/>
            <a:chExt cx="2666999" cy="1693108"/>
          </a:xfrm>
        </p:grpSpPr>
        <p:sp>
          <p:nvSpPr>
            <p:cNvPr id="2" name="TextBox 1"/>
            <p:cNvSpPr txBox="1"/>
            <p:nvPr/>
          </p:nvSpPr>
          <p:spPr>
            <a:xfrm>
              <a:off x="3505200" y="2497892"/>
              <a:ext cx="266699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 CF</a:t>
              </a:r>
              <a:r>
                <a:rPr lang="en-US" sz="32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= CF</a:t>
              </a:r>
              <a:r>
                <a:rPr lang="en-US" sz="32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5" name="Straight Arrow Connector 4"/>
            <p:cNvCxnSpPr/>
            <p:nvPr/>
          </p:nvCxnSpPr>
          <p:spPr>
            <a:xfrm>
              <a:off x="4495800" y="3429000"/>
              <a:ext cx="0" cy="7620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1166414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 thức các monome được dùng để điều chế các polime sau: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c/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10275" t="-49573" r="57689" b="-6900"/>
          <a:stretch/>
        </p:blipFill>
        <p:spPr>
          <a:xfrm>
            <a:off x="2514600" y="4191000"/>
            <a:ext cx="3886200" cy="170992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2253182" y="2196426"/>
            <a:ext cx="3886200" cy="2451774"/>
            <a:chOff x="2253182" y="2196426"/>
            <a:chExt cx="3886200" cy="2451774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4038600" y="3733800"/>
              <a:ext cx="0" cy="9144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grpSp>
          <p:nvGrpSpPr>
            <p:cNvPr id="7" name="Group 6"/>
            <p:cNvGrpSpPr/>
            <p:nvPr/>
          </p:nvGrpSpPr>
          <p:grpSpPr>
            <a:xfrm>
              <a:off x="2253182" y="2196426"/>
              <a:ext cx="3886200" cy="1308774"/>
              <a:chOff x="2362200" y="2251094"/>
              <a:chExt cx="3886200" cy="1308774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 rotWithShape="1">
              <a:blip r:embed="rId6"/>
              <a:srcRect l="10408" r="64940"/>
              <a:stretch/>
            </p:blipFill>
            <p:spPr>
              <a:xfrm>
                <a:off x="2667000" y="2251094"/>
                <a:ext cx="3581400" cy="1308774"/>
              </a:xfrm>
              <a:prstGeom prst="rect">
                <a:avLst/>
              </a:prstGeom>
            </p:spPr>
          </p:pic>
          <p:sp>
            <p:nvSpPr>
              <p:cNvPr id="6" name="TextBox 5"/>
              <p:cNvSpPr txBox="1"/>
              <p:nvPr/>
            </p:nvSpPr>
            <p:spPr>
              <a:xfrm>
                <a:off x="2362200" y="2397838"/>
                <a:ext cx="304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5557120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 thức các monome được dùng để điều chế các polime sau: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d/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9885" t="303" r="61501" b="48699"/>
          <a:stretch/>
        </p:blipFill>
        <p:spPr>
          <a:xfrm>
            <a:off x="2418862" y="4114360"/>
            <a:ext cx="4121606" cy="84615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878318" y="2438400"/>
            <a:ext cx="4436882" cy="1480781"/>
            <a:chOff x="2878318" y="2438400"/>
            <a:chExt cx="4436882" cy="1480781"/>
          </a:xfrm>
        </p:grpSpPr>
        <p:sp>
          <p:nvSpPr>
            <p:cNvPr id="2" name="TextBox 1"/>
            <p:cNvSpPr txBox="1"/>
            <p:nvPr/>
          </p:nvSpPr>
          <p:spPr>
            <a:xfrm>
              <a:off x="2878318" y="2438400"/>
              <a:ext cx="44368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 NH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[CH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]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COOH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" name="Straight Arrow Connector 3"/>
            <p:cNvCxnSpPr/>
            <p:nvPr/>
          </p:nvCxnSpPr>
          <p:spPr>
            <a:xfrm>
              <a:off x="4343400" y="3125688"/>
              <a:ext cx="0" cy="79349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1988371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 thức các monome được dùng để điều chế các polime sau: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48716" t="25766" r="6316" b="42947"/>
          <a:stretch/>
        </p:blipFill>
        <p:spPr>
          <a:xfrm>
            <a:off x="1043606" y="4708073"/>
            <a:ext cx="7056788" cy="882098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762000" y="3124200"/>
            <a:ext cx="8153400" cy="1707893"/>
            <a:chOff x="762000" y="3124200"/>
            <a:chExt cx="8153400" cy="1707893"/>
          </a:xfrm>
        </p:grpSpPr>
        <p:sp>
          <p:nvSpPr>
            <p:cNvPr id="2" name="TextBox 1"/>
            <p:cNvSpPr txBox="1"/>
            <p:nvPr/>
          </p:nvSpPr>
          <p:spPr>
            <a:xfrm>
              <a:off x="762000" y="3124200"/>
              <a:ext cx="3429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 NH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[CH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]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NH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" name="Straight Arrow Connector 3"/>
            <p:cNvCxnSpPr/>
            <p:nvPr/>
          </p:nvCxnSpPr>
          <p:spPr>
            <a:xfrm>
              <a:off x="4495800" y="4038600"/>
              <a:ext cx="0" cy="79349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4724400" y="3133395"/>
              <a:ext cx="4191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 HOOC – [CH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]</a:t>
              </a:r>
              <a:r>
                <a: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COOH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Plus 10"/>
            <p:cNvSpPr/>
            <p:nvPr/>
          </p:nvSpPr>
          <p:spPr>
            <a:xfrm>
              <a:off x="4211320" y="3251200"/>
              <a:ext cx="381000" cy="381000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1529862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rgbClr val="FFFF99"/>
            </a:gs>
            <a:gs pos="8000">
              <a:srgbClr val="99CC00"/>
            </a:gs>
            <a:gs pos="75000">
              <a:srgbClr val="FFFF99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9"/>
          <p:cNvSpPr>
            <a:spLocks noChangeArrowheads="1"/>
          </p:cNvSpPr>
          <p:nvPr/>
        </p:nvSpPr>
        <p:spPr bwMode="auto">
          <a:xfrm>
            <a:off x="1981200" y="307975"/>
            <a:ext cx="5257800" cy="615950"/>
          </a:xfrm>
          <a:prstGeom prst="rect">
            <a:avLst/>
          </a:prstGeom>
          <a:solidFill>
            <a:srgbClr val="FFFF99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400" b="1">
                <a:solidFill>
                  <a:srgbClr val="C00000"/>
                </a:solidFill>
                <a:latin typeface="Times New Roman" pitchFamily="18" charset="0"/>
              </a:rPr>
              <a:t>KIỂM TRA 1 TIẾT</a:t>
            </a:r>
          </a:p>
        </p:txBody>
      </p:sp>
      <p:sp>
        <p:nvSpPr>
          <p:cNvPr id="73731" name="Rectangle 28"/>
          <p:cNvSpPr>
            <a:spLocks noChangeArrowheads="1"/>
          </p:cNvSpPr>
          <p:nvPr/>
        </p:nvSpPr>
        <p:spPr bwMode="auto">
          <a:xfrm>
            <a:off x="1144588" y="5440363"/>
            <a:ext cx="7747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2800" dirty="0">
                <a:solidFill>
                  <a:srgbClr val="000000"/>
                </a:solidFill>
                <a:cs typeface="Arial" pitchFamily="34" charset="0"/>
              </a:rPr>
              <a:t>Cho C = 12; H = 1; O = 16; N = 14; Br = 80</a:t>
            </a:r>
          </a:p>
        </p:txBody>
      </p:sp>
      <p:sp>
        <p:nvSpPr>
          <p:cNvPr id="73732" name="Content Placeholder 2"/>
          <p:cNvSpPr>
            <a:spLocks noGrp="1"/>
          </p:cNvSpPr>
          <p:nvPr>
            <p:ph idx="1"/>
          </p:nvPr>
        </p:nvSpPr>
        <p:spPr>
          <a:xfrm>
            <a:off x="138113" y="1066800"/>
            <a:ext cx="8763000" cy="13716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2800" b="1" smtClean="0">
                <a:latin typeface="Arial" pitchFamily="34" charset="0"/>
                <a:cs typeface="Arial" pitchFamily="34" charset="0"/>
              </a:rPr>
              <a:t>Câu 1: </a:t>
            </a:r>
            <a:r>
              <a:rPr lang="pt-BR" sz="2800" smtClean="0">
                <a:latin typeface="Arial" pitchFamily="34" charset="0"/>
                <a:cs typeface="Arial" pitchFamily="34" charset="0"/>
              </a:rPr>
              <a:t>Tính khối lượng dung dịch brom 15% cần dùng để điều chế 9,9 gam tribromanilin (hiệu suất 100%).</a:t>
            </a:r>
            <a:endParaRPr lang="en-US" sz="280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buFontTx/>
              <a:buNone/>
            </a:pPr>
            <a:endParaRPr lang="en-US" sz="280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buFontTx/>
              <a:buNone/>
            </a:pPr>
            <a:endParaRPr lang="en-US" sz="28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733" name="Content Placeholder 2"/>
          <p:cNvSpPr txBox="1">
            <a:spLocks/>
          </p:cNvSpPr>
          <p:nvPr/>
        </p:nvSpPr>
        <p:spPr bwMode="auto">
          <a:xfrm>
            <a:off x="128588" y="2514600"/>
            <a:ext cx="8763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</a:pPr>
            <a:r>
              <a:rPr lang="en-US" b="1">
                <a:cs typeface="Arial" pitchFamily="34" charset="0"/>
              </a:rPr>
              <a:t>Bài 2</a:t>
            </a:r>
            <a:r>
              <a:rPr lang="en-US">
                <a:cs typeface="Arial" pitchFamily="34" charset="0"/>
              </a:rPr>
              <a:t>: Muốn sản xuất 44,55 kg xenlulozơ trinitrat từ xenlulozơ và axit nitric với hiệu suất phản ứng 80% thì khối lượng HNO</a:t>
            </a:r>
            <a:r>
              <a:rPr lang="en-US" baseline="-25000">
                <a:cs typeface="Arial" pitchFamily="34" charset="0"/>
              </a:rPr>
              <a:t>3</a:t>
            </a:r>
            <a:r>
              <a:rPr lang="en-US">
                <a:cs typeface="Arial" pitchFamily="34" charset="0"/>
              </a:rPr>
              <a:t> cần dùng là bao nhiêu ? </a:t>
            </a:r>
          </a:p>
          <a:p>
            <a:pPr algn="just" eaLnBrk="1" hangingPunct="1">
              <a:spcBef>
                <a:spcPct val="20000"/>
              </a:spcBef>
            </a:pPr>
            <a:endParaRPr lang="en-US">
              <a:cs typeface="Arial" pitchFamily="34" charset="0"/>
            </a:endParaRPr>
          </a:p>
          <a:p>
            <a:pPr algn="just" eaLnBrk="1" hangingPunct="1">
              <a:spcBef>
                <a:spcPct val="20000"/>
              </a:spcBef>
            </a:pPr>
            <a:endParaRPr lang="en-US">
              <a:cs typeface="Arial" pitchFamily="34" charset="0"/>
            </a:endParaRPr>
          </a:p>
          <a:p>
            <a:pPr algn="just" eaLnBrk="1" hangingPunct="1">
              <a:spcBef>
                <a:spcPct val="20000"/>
              </a:spcBef>
            </a:pPr>
            <a:endParaRPr lang="en-US">
              <a:cs typeface="Arial" pitchFamily="34" charset="0"/>
            </a:endParaRPr>
          </a:p>
        </p:txBody>
      </p:sp>
      <p:sp>
        <p:nvSpPr>
          <p:cNvPr id="73734" name="TextBox 13"/>
          <p:cNvSpPr txBox="1">
            <a:spLocks noChangeArrowheads="1"/>
          </p:cNvSpPr>
          <p:nvPr/>
        </p:nvSpPr>
        <p:spPr bwMode="auto">
          <a:xfrm>
            <a:off x="82550" y="4027488"/>
            <a:ext cx="88550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b="1">
                <a:cs typeface="Arial" pitchFamily="34" charset="0"/>
              </a:rPr>
              <a:t>Bài 3:  </a:t>
            </a:r>
            <a:r>
              <a:rPr lang="pt-BR">
                <a:cs typeface="Arial" pitchFamily="34" charset="0"/>
              </a:rPr>
              <a:t>Viết phương trình hóa học của các phản ứng giữa </a:t>
            </a:r>
            <a:r>
              <a:rPr lang="pt-BR" b="1">
                <a:cs typeface="Arial" pitchFamily="34" charset="0"/>
              </a:rPr>
              <a:t>Glyxin</a:t>
            </a:r>
            <a:r>
              <a:rPr lang="pt-BR">
                <a:cs typeface="Arial" pitchFamily="34" charset="0"/>
              </a:rPr>
              <a:t> với</a:t>
            </a:r>
            <a:r>
              <a:rPr lang="pt-BR" b="1">
                <a:cs typeface="Arial" pitchFamily="34" charset="0"/>
              </a:rPr>
              <a:t> KOH, HNO</a:t>
            </a:r>
            <a:r>
              <a:rPr lang="pt-BR" b="1" baseline="-25000">
                <a:cs typeface="Arial" pitchFamily="34" charset="0"/>
              </a:rPr>
              <a:t>3</a:t>
            </a:r>
            <a:r>
              <a:rPr lang="pt-BR" b="1">
                <a:cs typeface="Arial" pitchFamily="34" charset="0"/>
              </a:rPr>
              <a:t>, C</a:t>
            </a:r>
            <a:r>
              <a:rPr lang="pt-BR" b="1" baseline="-25000">
                <a:cs typeface="Arial" pitchFamily="34" charset="0"/>
              </a:rPr>
              <a:t>3</a:t>
            </a:r>
            <a:r>
              <a:rPr lang="pt-BR" b="1">
                <a:cs typeface="Arial" pitchFamily="34" charset="0"/>
              </a:rPr>
              <a:t>H</a:t>
            </a:r>
            <a:r>
              <a:rPr lang="pt-BR" b="1" baseline="-25000">
                <a:cs typeface="Arial" pitchFamily="34" charset="0"/>
              </a:rPr>
              <a:t>7</a:t>
            </a:r>
            <a:r>
              <a:rPr lang="pt-BR" b="1">
                <a:cs typeface="Arial" pitchFamily="34" charset="0"/>
              </a:rPr>
              <a:t>OH </a:t>
            </a:r>
            <a:r>
              <a:rPr lang="pt-BR">
                <a:cs typeface="Arial" pitchFamily="34" charset="0"/>
              </a:rPr>
              <a:t>(có HCl xúc tác).</a:t>
            </a:r>
            <a:endParaRPr lang="en-US" u="sng">
              <a:cs typeface="Arial" pitchFamily="34" charset="0"/>
            </a:endParaRPr>
          </a:p>
        </p:txBody>
      </p:sp>
      <p:sp>
        <p:nvSpPr>
          <p:cNvPr id="73735" name="Rectangle 3"/>
          <p:cNvSpPr>
            <a:spLocks noChangeArrowheads="1"/>
          </p:cNvSpPr>
          <p:nvPr/>
        </p:nvSpPr>
        <p:spPr bwMode="auto">
          <a:xfrm>
            <a:off x="2133600" y="5995988"/>
            <a:ext cx="35225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2400" b="1" dirty="0">
                <a:solidFill>
                  <a:srgbClr val="FF0000"/>
                </a:solidFill>
                <a:cs typeface="Arial" pitchFamily="34" charset="0"/>
              </a:rPr>
              <a:t>nphnhamthin@gmail.com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398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197429" y="4046679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5, 6, 7 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3, 4)</a:t>
            </a: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xmlns="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39520" y="1219200"/>
            <a:ext cx="6400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72. ÔN TẬP CHƯƠNG XIX</a:t>
            </a:r>
            <a:endParaRPr lang="en-US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269875" y="2209800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228600" y="33147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879474" y="2836863"/>
            <a:ext cx="71977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984205" y="2234625"/>
            <a:ext cx="550984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XIX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449263" y="22272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949324" y="3377625"/>
            <a:ext cx="7127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sánh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polime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407988" y="33321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9474" y="3966175"/>
            <a:ext cx="71977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9" name="Group 7"/>
          <p:cNvGrpSpPr>
            <a:grpSpLocks/>
          </p:cNvGrpSpPr>
          <p:nvPr/>
        </p:nvGrpSpPr>
        <p:grpSpPr bwMode="auto">
          <a:xfrm>
            <a:off x="228600" y="4586328"/>
            <a:ext cx="762000" cy="665163"/>
            <a:chOff x="3174" y="2656"/>
            <a:chExt cx="1549" cy="1351"/>
          </a:xfrm>
          <a:solidFill>
            <a:srgbClr val="C00000"/>
          </a:solidFill>
        </p:grpSpPr>
        <p:sp>
          <p:nvSpPr>
            <p:cNvPr id="37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1" name="Text Box 15"/>
          <p:cNvSpPr txBox="1">
            <a:spLocks noChangeArrowheads="1"/>
          </p:cNvSpPr>
          <p:nvPr/>
        </p:nvSpPr>
        <p:spPr bwMode="auto">
          <a:xfrm>
            <a:off x="949324" y="4673025"/>
            <a:ext cx="7127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 Box 16"/>
          <p:cNvSpPr txBox="1">
            <a:spLocks noChangeArrowheads="1"/>
          </p:cNvSpPr>
          <p:nvPr/>
        </p:nvSpPr>
        <p:spPr bwMode="gray">
          <a:xfrm>
            <a:off x="407531" y="4603791"/>
            <a:ext cx="3898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9474" y="5237803"/>
            <a:ext cx="71977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66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B8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18450</TotalTime>
  <Words>1987</Words>
  <Application>Microsoft Office PowerPoint</Application>
  <PresentationFormat>On-screen Show (4:3)</PresentationFormat>
  <Paragraphs>294</Paragraphs>
  <Slides>37</Slides>
  <Notes>35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Office Theme</vt:lpstr>
      <vt:lpstr>Default Design</vt:lpstr>
      <vt:lpstr>2_Office Theme</vt:lpstr>
      <vt:lpstr>1_Office Theme</vt:lpstr>
      <vt:lpstr>1_Default Design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597</cp:revision>
  <dcterms:created xsi:type="dcterms:W3CDTF">2011-10-11T04:02:09Z</dcterms:created>
  <dcterms:modified xsi:type="dcterms:W3CDTF">2020-05-20T07:58:25Z</dcterms:modified>
</cp:coreProperties>
</file>